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"/>
  </p:notesMasterIdLst>
  <p:sldIdLst>
    <p:sldId id="256" r:id="rId2"/>
  </p:sldIdLst>
  <p:sldSz cx="21383625" cy="3027521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" d="100"/>
          <a:sy n="14" d="100"/>
        </p:scale>
        <p:origin x="1797" y="-6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0F64A-D897-4D26-BDFC-02BE3A51DFD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39838"/>
            <a:ext cx="236696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057D-431C-4271-ABB2-C96E0AEC7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65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137423" y="5164758"/>
            <a:ext cx="11259692" cy="22045555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379" y="2354741"/>
            <a:ext cx="14393053" cy="13792046"/>
          </a:xfrm>
        </p:spPr>
        <p:txBody>
          <a:bodyPr anchor="b">
            <a:normAutofit/>
          </a:bodyPr>
          <a:lstStyle>
            <a:lvl1pPr algn="l">
              <a:defRPr sz="10289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378" y="16969076"/>
            <a:ext cx="11585720" cy="8447155"/>
          </a:xfrm>
        </p:spPr>
        <p:txBody>
          <a:bodyPr anchor="t">
            <a:normAutofit/>
          </a:bodyPr>
          <a:lstStyle>
            <a:lvl1pPr marL="0" indent="0" algn="l">
              <a:buNone/>
              <a:defRPr sz="4677">
                <a:solidFill>
                  <a:schemeClr val="bg2">
                    <a:lumMod val="75000"/>
                  </a:schemeClr>
                </a:solidFill>
              </a:defRPr>
            </a:lvl1pPr>
            <a:lvl2pPr marL="106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3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0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7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4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1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8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55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63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247378" y="2354739"/>
            <a:ext cx="18888869" cy="1379204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742"/>
            </a:lvl1pPr>
            <a:lvl2pPr marL="1069162" indent="0">
              <a:buNone/>
              <a:defRPr sz="3742"/>
            </a:lvl2pPr>
            <a:lvl3pPr marL="2138324" indent="0">
              <a:buNone/>
              <a:defRPr sz="3742"/>
            </a:lvl3pPr>
            <a:lvl4pPr marL="3207487" indent="0">
              <a:buNone/>
              <a:defRPr sz="3742"/>
            </a:lvl4pPr>
            <a:lvl5pPr marL="4276649" indent="0">
              <a:buNone/>
              <a:defRPr sz="3742"/>
            </a:lvl5pPr>
            <a:lvl6pPr marL="5345811" indent="0">
              <a:buNone/>
              <a:defRPr sz="3742"/>
            </a:lvl6pPr>
            <a:lvl7pPr marL="6414973" indent="0">
              <a:buNone/>
              <a:defRPr sz="3742"/>
            </a:lvl7pPr>
            <a:lvl8pPr marL="7484135" indent="0">
              <a:buNone/>
              <a:defRPr sz="3742"/>
            </a:lvl8pPr>
            <a:lvl9pPr marL="8553298" indent="0">
              <a:buNone/>
              <a:defRPr sz="374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781974" y="16969071"/>
            <a:ext cx="17027698" cy="201834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742"/>
            </a:lvl1pPr>
            <a:lvl2pPr marL="1069162" indent="0">
              <a:buFontTx/>
              <a:buNone/>
              <a:defRPr/>
            </a:lvl2pPr>
            <a:lvl3pPr marL="2138324" indent="0">
              <a:buFontTx/>
              <a:buNone/>
              <a:defRPr/>
            </a:lvl3pPr>
            <a:lvl4pPr marL="3207487" indent="0">
              <a:buFontTx/>
              <a:buNone/>
              <a:defRPr/>
            </a:lvl4pPr>
            <a:lvl5pPr marL="4276649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56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8" y="2354739"/>
            <a:ext cx="18888869" cy="12782868"/>
          </a:xfrm>
        </p:spPr>
        <p:txBody>
          <a:bodyPr anchor="ctr">
            <a:normAutofit/>
          </a:bodyPr>
          <a:lstStyle>
            <a:lvl1pPr algn="l">
              <a:defRPr sz="6548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8" y="18165128"/>
            <a:ext cx="14928202" cy="8409781"/>
          </a:xfrm>
        </p:spPr>
        <p:txBody>
          <a:bodyPr anchor="ctr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7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08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55" y="2354739"/>
            <a:ext cx="16041898" cy="12782868"/>
          </a:xfrm>
        </p:spPr>
        <p:txBody>
          <a:bodyPr anchor="ctr">
            <a:normAutofit/>
          </a:bodyPr>
          <a:lstStyle>
            <a:lvl1pPr algn="l">
              <a:defRPr sz="6548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94757" y="15137606"/>
            <a:ext cx="14972436" cy="2130478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069162" indent="0">
              <a:buFontTx/>
              <a:buNone/>
              <a:defRPr/>
            </a:lvl2pPr>
            <a:lvl3pPr marL="2138324" indent="0">
              <a:buFontTx/>
              <a:buNone/>
              <a:defRPr/>
            </a:lvl3pPr>
            <a:lvl4pPr marL="3207487" indent="0">
              <a:buFontTx/>
              <a:buNone/>
              <a:defRPr/>
            </a:lvl4pPr>
            <a:lvl5pPr marL="4276649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9" y="18987432"/>
            <a:ext cx="14925417" cy="7587477"/>
          </a:xfrm>
        </p:spPr>
        <p:txBody>
          <a:bodyPr anchor="ctr">
            <a:normAutofit/>
          </a:bodyPr>
          <a:lstStyle>
            <a:lvl1pPr marL="0" indent="0" algn="l">
              <a:buNone/>
              <a:defRPr sz="4677">
                <a:solidFill>
                  <a:schemeClr val="bg2">
                    <a:lumMod val="7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4592" y="3137109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/>
          <a:p>
            <a:pPr lvl="0"/>
            <a:r>
              <a:rPr lang="en-US" sz="1870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97885" y="12222220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/>
          <a:p>
            <a:pPr lvl="0" algn="r"/>
            <a:r>
              <a:rPr lang="en-US" sz="1870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14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5137606"/>
            <a:ext cx="14925417" cy="7493314"/>
          </a:xfrm>
        </p:spPr>
        <p:txBody>
          <a:bodyPr anchor="b">
            <a:normAutofit/>
          </a:bodyPr>
          <a:lstStyle>
            <a:lvl1pPr algn="l">
              <a:defRPr sz="6548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8" y="22659971"/>
            <a:ext cx="14928202" cy="3914936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7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39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56" y="2354739"/>
            <a:ext cx="16041895" cy="12782868"/>
          </a:xfrm>
        </p:spPr>
        <p:txBody>
          <a:bodyPr anchor="ctr">
            <a:normAutofit/>
          </a:bodyPr>
          <a:lstStyle>
            <a:lvl1pPr algn="l">
              <a:defRPr sz="6548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379" y="17155954"/>
            <a:ext cx="14925417" cy="46347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67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8" y="21865431"/>
            <a:ext cx="14925415" cy="4709478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7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4592" y="3137109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/>
          <a:p>
            <a:pPr lvl="0"/>
            <a:r>
              <a:rPr lang="en-US" sz="1870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97885" y="12222220"/>
            <a:ext cx="1069460" cy="2581542"/>
          </a:xfrm>
          <a:prstGeom prst="rect">
            <a:avLst/>
          </a:prstGeom>
        </p:spPr>
        <p:txBody>
          <a:bodyPr vert="horz" lIns="213836" tIns="106918" rIns="213836" bIns="106918" rtlCol="0" anchor="ctr">
            <a:noAutofit/>
          </a:bodyPr>
          <a:lstStyle/>
          <a:p>
            <a:pPr lvl="0" algn="r"/>
            <a:r>
              <a:rPr lang="en-US" sz="1870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10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8" y="2354739"/>
            <a:ext cx="17599065" cy="127828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548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7379" y="17342841"/>
            <a:ext cx="14925417" cy="37003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67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8" y="21043151"/>
            <a:ext cx="14925415" cy="5531760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7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1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>
            <a:normAutofit/>
          </a:bodyPr>
          <a:lstStyle>
            <a:lvl1pPr algn="l">
              <a:defRPr sz="654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7379" y="2354743"/>
            <a:ext cx="15328830" cy="166326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35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55814" y="2354739"/>
            <a:ext cx="4780433" cy="19510693"/>
          </a:xfrm>
        </p:spPr>
        <p:txBody>
          <a:bodyPr vert="eaVert">
            <a:normAutofit/>
          </a:bodyPr>
          <a:lstStyle>
            <a:lvl1pPr>
              <a:defRPr sz="654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7378" y="2354739"/>
            <a:ext cx="13680497" cy="2422017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05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E10F8D4F-7539-A082-CCD2-3042628300A8}"/>
              </a:ext>
            </a:extLst>
          </p:cNvPr>
          <p:cNvSpPr/>
          <p:nvPr userDrawn="1"/>
        </p:nvSpPr>
        <p:spPr>
          <a:xfrm>
            <a:off x="695325" y="571500"/>
            <a:ext cx="19992975" cy="2897505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200" dirty="0"/>
          </a:p>
        </p:txBody>
      </p:sp>
      <p:pic>
        <p:nvPicPr>
          <p:cNvPr id="1026" name="Picture 2" descr="絹印 - 絲印風格字形">
            <a:extLst>
              <a:ext uri="{FF2B5EF4-FFF2-40B4-BE49-F238E27FC236}">
                <a16:creationId xmlns:a16="http://schemas.microsoft.com/office/drawing/2014/main" id="{2DC12CC2-4884-2F3B-AC23-4AEF840F5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9961" r="92676">
                        <a14:foregroundMark x1="23145" y1="28711" x2="23145" y2="28711"/>
                        <a14:foregroundMark x1="16016" y1="53125" x2="16016" y2="53125"/>
                        <a14:foregroundMark x1="25391" y1="50391" x2="25391" y2="50391"/>
                        <a14:foregroundMark x1="31250" y1="34961" x2="31250" y2="34961"/>
                        <a14:foregroundMark x1="32520" y1="44531" x2="32520" y2="44531"/>
                        <a14:foregroundMark x1="54785" y1="40723" x2="54785" y2="40723"/>
                        <a14:foregroundMark x1="24805" y1="64746" x2="24805" y2="64746"/>
                        <a14:foregroundMark x1="17285" y1="63770" x2="38477" y2="65137"/>
                        <a14:foregroundMark x1="46973" y1="65527" x2="62988" y2="60645"/>
                        <a14:foregroundMark x1="78418" y1="58203" x2="81836" y2="56934"/>
                        <a14:foregroundMark x1="85352" y1="56445" x2="88184" y2="55273"/>
                        <a14:foregroundMark x1="86328" y1="54297" x2="88965" y2="53711"/>
                        <a14:foregroundMark x1="77344" y1="61719" x2="87695" y2="58496"/>
                        <a14:foregroundMark x1="89941" y1="57520" x2="92676" y2="56641"/>
                        <a14:foregroundMark x1="92676" y1="56641" x2="92676" y2="56641"/>
                        <a14:foregroundMark x1="16016" y1="65820" x2="12793" y2="64355"/>
                        <a14:foregroundMark x1="12793" y1="64355" x2="12793" y2="64355"/>
                        <a14:foregroundMark x1="13672" y1="64063" x2="10938" y2="63965"/>
                        <a14:foregroundMark x1="22461" y1="29883" x2="22461" y2="29883"/>
                        <a14:foregroundMark x1="21680" y1="27930" x2="21680" y2="27930"/>
                        <a14:foregroundMark x1="21680" y1="27930" x2="21680" y2="27930"/>
                        <a14:foregroundMark x1="19238" y1="33496" x2="24121" y2="30957"/>
                        <a14:foregroundMark x1="18262" y1="35840" x2="18262" y2="35840"/>
                        <a14:foregroundMark x1="14063" y1="38574" x2="17773" y2="38477"/>
                        <a14:foregroundMark x1="17773" y1="38477" x2="20410" y2="39648"/>
                        <a14:foregroundMark x1="20410" y1="39648" x2="15430" y2="38672"/>
                        <a14:foregroundMark x1="21680" y1="39160" x2="25098" y2="37402"/>
                        <a14:foregroundMark x1="25098" y1="37402" x2="15625" y2="45508"/>
                        <a14:foregroundMark x1="15625" y1="45508" x2="18848" y2="48047"/>
                        <a14:foregroundMark x1="18848" y1="48047" x2="26563" y2="45898"/>
                        <a14:foregroundMark x1="26563" y1="45898" x2="23340" y2="41309"/>
                        <a14:foregroundMark x1="23340" y1="41309" x2="23340" y2="41309"/>
                        <a14:foregroundMark x1="12793" y1="57324" x2="17188" y2="52832"/>
                        <a14:foregroundMark x1="17188" y1="52832" x2="14258" y2="54883"/>
                        <a14:foregroundMark x1="21777" y1="49121" x2="22266" y2="54980"/>
                        <a14:foregroundMark x1="22266" y1="54980" x2="20801" y2="58105"/>
                        <a14:foregroundMark x1="20801" y1="58105" x2="20801" y2="59570"/>
                        <a14:foregroundMark x1="31445" y1="33301" x2="32813" y2="37793"/>
                        <a14:foregroundMark x1="32813" y1="37793" x2="32324" y2="38477"/>
                        <a14:foregroundMark x1="33496" y1="33496" x2="38770" y2="32227"/>
                        <a14:foregroundMark x1="38770" y1="32227" x2="43359" y2="33203"/>
                        <a14:foregroundMark x1="43359" y1="33203" x2="40430" y2="38281"/>
                        <a14:foregroundMark x1="40430" y1="38281" x2="34961" y2="39453"/>
                        <a14:foregroundMark x1="32324" y1="46289" x2="32910" y2="51270"/>
                        <a14:foregroundMark x1="32910" y1="51270" x2="32227" y2="54980"/>
                        <a14:foregroundMark x1="32227" y1="54980" x2="31348" y2="56738"/>
                        <a14:foregroundMark x1="37598" y1="44043" x2="42188" y2="43066"/>
                        <a14:foregroundMark x1="42188" y1="43066" x2="46191" y2="45996"/>
                        <a14:foregroundMark x1="46191" y1="45996" x2="45117" y2="50684"/>
                        <a14:foregroundMark x1="45117" y1="50684" x2="45703" y2="55469"/>
                        <a14:foregroundMark x1="45703" y1="55469" x2="44531" y2="59277"/>
                        <a14:foregroundMark x1="44531" y1="59277" x2="41309" y2="59180"/>
                        <a14:foregroundMark x1="41309" y1="59180" x2="38965" y2="57813"/>
                        <a14:foregroundMark x1="64063" y1="30176" x2="56152" y2="35156"/>
                        <a14:foregroundMark x1="55664" y1="39941" x2="56543" y2="42871"/>
                        <a14:foregroundMark x1="56543" y1="42871" x2="55273" y2="52148"/>
                        <a14:foregroundMark x1="55273" y1="52148" x2="57520" y2="53809"/>
                        <a14:foregroundMark x1="58301" y1="51563" x2="65137" y2="48926"/>
                        <a14:foregroundMark x1="65137" y1="48926" x2="67871" y2="46777"/>
                        <a14:foregroundMark x1="70801" y1="33887" x2="76563" y2="31641"/>
                        <a14:foregroundMark x1="76563" y1="31641" x2="83008" y2="32227"/>
                        <a14:foregroundMark x1="83008" y1="32227" x2="85547" y2="35840"/>
                        <a14:foregroundMark x1="85547" y1="35840" x2="84668" y2="41797"/>
                        <a14:foregroundMark x1="84668" y1="41797" x2="79492" y2="49707"/>
                        <a14:foregroundMark x1="79492" y1="49707" x2="78223" y2="49121"/>
                        <a14:foregroundMark x1="72461" y1="39551" x2="72949" y2="42578"/>
                        <a14:foregroundMark x1="72949" y1="42578" x2="69824" y2="63770"/>
                        <a14:foregroundMark x1="69824" y1="63770" x2="69824" y2="63770"/>
                        <a14:foregroundMark x1="87695" y1="35840" x2="87988" y2="40625"/>
                        <a14:foregroundMark x1="87988" y1="40625" x2="87452" y2="43052"/>
                        <a14:foregroundMark x1="82031" y1="52246" x2="84277" y2="49707"/>
                        <a14:foregroundMark x1="84277" y1="49707" x2="85840" y2="45703"/>
                        <a14:backgroundMark x1="83105" y1="53320" x2="83105" y2="53320"/>
                        <a14:backgroundMark x1="84961" y1="49609" x2="84961" y2="49609"/>
                        <a14:backgroundMark x1="84961" y1="51563" x2="88477" y2="43652"/>
                        <a14:backgroundMark x1="88477" y1="43652" x2="83966" y2="50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7606">
            <a:off x="-693692" y="14054609"/>
            <a:ext cx="16676298" cy="166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6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79" y="2354739"/>
            <a:ext cx="15328830" cy="16632693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0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8" y="8746171"/>
            <a:ext cx="14972438" cy="10241246"/>
          </a:xfrm>
        </p:spPr>
        <p:txBody>
          <a:bodyPr anchor="b">
            <a:normAutofit/>
          </a:bodyPr>
          <a:lstStyle>
            <a:lvl1pPr algn="l">
              <a:defRPr sz="7483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9" y="19809708"/>
            <a:ext cx="14972436" cy="6765203"/>
          </a:xfrm>
        </p:spPr>
        <p:txBody>
          <a:bodyPr anchor="t">
            <a:normAutofit/>
          </a:bodyPr>
          <a:lstStyle>
            <a:lvl1pPr marL="0" indent="0" algn="l">
              <a:buNone/>
              <a:defRPr sz="4209">
                <a:solidFill>
                  <a:schemeClr val="bg2">
                    <a:lumMod val="7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>
            <a:normAutofit/>
          </a:bodyPr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247380" y="2354741"/>
            <a:ext cx="9237162" cy="1663268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0903128" y="2354739"/>
            <a:ext cx="9233119" cy="16595302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26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>
            <a:normAutofit/>
          </a:bodyPr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971" y="2354739"/>
            <a:ext cx="8692046" cy="2691130"/>
          </a:xfrm>
        </p:spPr>
        <p:txBody>
          <a:bodyPr anchor="b">
            <a:noAutofit/>
          </a:bodyPr>
          <a:lstStyle>
            <a:lvl1pPr marL="0" indent="0">
              <a:buNone/>
              <a:defRPr sz="5612" b="0" cap="all">
                <a:solidFill>
                  <a:schemeClr val="tx1"/>
                </a:solidFill>
              </a:defRPr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7377" y="5045871"/>
            <a:ext cx="9226639" cy="139415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53658" y="2501912"/>
            <a:ext cx="8802390" cy="2543957"/>
          </a:xfrm>
        </p:spPr>
        <p:txBody>
          <a:bodyPr anchor="b">
            <a:noAutofit/>
          </a:bodyPr>
          <a:lstStyle>
            <a:lvl1pPr marL="0" indent="0">
              <a:buNone/>
              <a:defRPr sz="5612" b="0" cap="all">
                <a:solidFill>
                  <a:schemeClr val="tx1"/>
                </a:solidFill>
              </a:defRPr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03129" y="5045869"/>
            <a:ext cx="9252920" cy="13904172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15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</p:spPr>
        <p:txBody>
          <a:bodyPr>
            <a:normAutofit/>
          </a:bodyPr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07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89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1778" y="2354739"/>
            <a:ext cx="7484269" cy="6727825"/>
          </a:xfrm>
        </p:spPr>
        <p:txBody>
          <a:bodyPr anchor="b">
            <a:normAutofit/>
          </a:bodyPr>
          <a:lstStyle>
            <a:lvl1pPr algn="l">
              <a:defRPr sz="4677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77" y="2354739"/>
            <a:ext cx="10380214" cy="2422017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71778" y="9755357"/>
            <a:ext cx="7484269" cy="9232073"/>
          </a:xfrm>
        </p:spPr>
        <p:txBody>
          <a:bodyPr anchor="t">
            <a:normAutofit/>
          </a:bodyPr>
          <a:lstStyle>
            <a:lvl1pPr marL="0" indent="0">
              <a:buNone/>
              <a:defRPr sz="3742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7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3616" y="6391434"/>
            <a:ext cx="8332827" cy="5045869"/>
          </a:xfrm>
        </p:spPr>
        <p:txBody>
          <a:bodyPr anchor="b">
            <a:normAutofit/>
          </a:bodyPr>
          <a:lstStyle>
            <a:lvl1pPr algn="l">
              <a:defRPr sz="561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781969" y="4036695"/>
            <a:ext cx="7672694" cy="21192649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742"/>
            </a:lvl1pPr>
            <a:lvl2pPr marL="1069162" indent="0">
              <a:buNone/>
              <a:defRPr sz="3742"/>
            </a:lvl2pPr>
            <a:lvl3pPr marL="2138324" indent="0">
              <a:buNone/>
              <a:defRPr sz="3742"/>
            </a:lvl3pPr>
            <a:lvl4pPr marL="3207487" indent="0">
              <a:buNone/>
              <a:defRPr sz="3742"/>
            </a:lvl4pPr>
            <a:lvl5pPr marL="4276649" indent="0">
              <a:buNone/>
              <a:defRPr sz="3742"/>
            </a:lvl5pPr>
            <a:lvl6pPr marL="5345811" indent="0">
              <a:buNone/>
              <a:defRPr sz="3742"/>
            </a:lvl6pPr>
            <a:lvl7pPr marL="6414973" indent="0">
              <a:buNone/>
              <a:defRPr sz="3742"/>
            </a:lvl7pPr>
            <a:lvl8pPr marL="7484135" indent="0">
              <a:buNone/>
              <a:defRPr sz="3742"/>
            </a:lvl8pPr>
            <a:lvl9pPr marL="8553298" indent="0">
              <a:buNone/>
              <a:defRPr sz="374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4148" y="12110085"/>
            <a:ext cx="8335084" cy="9194694"/>
          </a:xfrm>
        </p:spPr>
        <p:txBody>
          <a:bodyPr anchor="t">
            <a:normAutofit/>
          </a:bodyPr>
          <a:lstStyle>
            <a:lvl1pPr marL="0" indent="0">
              <a:buNone/>
              <a:defRPr sz="4209"/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47378" y="27247694"/>
            <a:ext cx="13590959" cy="161187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23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599652" y="17193334"/>
            <a:ext cx="5777264" cy="11736316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7379" y="19847084"/>
            <a:ext cx="15328830" cy="67278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379" y="2354743"/>
            <a:ext cx="15328830" cy="16632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75939" y="27247707"/>
            <a:ext cx="2807333" cy="16118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33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43CE01-0450-4ADA-8F39-FA257FF719CD}" type="datetimeFigureOut">
              <a:rPr lang="zh-TW" altLang="en-US" smtClean="0"/>
              <a:t>2026/1/9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7378" y="27247694"/>
            <a:ext cx="13590959" cy="16118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33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180820" y="24626659"/>
            <a:ext cx="2003913" cy="2957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548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09A709-D82F-4133-AD40-1C10B3B987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058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xStyles>
    <p:titleStyle>
      <a:lvl1pPr algn="l" defTabSz="1069162" rtl="0" eaLnBrk="1" latinLnBrk="0" hangingPunct="1">
        <a:spcBef>
          <a:spcPct val="0"/>
        </a:spcBef>
        <a:buNone/>
        <a:defRPr sz="7483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68226" indent="-66822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7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737389" indent="-66822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20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2806551" indent="-66822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74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3608422" indent="-40093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4677585" indent="-400936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5880392" indent="-534581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6949554" indent="-534581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8018717" indent="-534581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9087879" indent="-534581" algn="l" defTabSz="1069162" rtl="0" eaLnBrk="1" latinLnBrk="0" hangingPunct="1">
        <a:spcBef>
          <a:spcPct val="20000"/>
        </a:spcBef>
        <a:spcAft>
          <a:spcPts val="140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7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25E914E-4290-4EE2-188A-BFDBD88C0873}"/>
              </a:ext>
            </a:extLst>
          </p:cNvPr>
          <p:cNvSpPr/>
          <p:nvPr/>
        </p:nvSpPr>
        <p:spPr>
          <a:xfrm>
            <a:off x="4502252" y="1932200"/>
            <a:ext cx="1107370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zh-TW" altLang="en-US" sz="19900" b="1" i="1" kern="100" dirty="0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文鼎粗隸" panose="02010609010101010101" pitchFamily="49" charset="-120"/>
                <a:cs typeface="Times New Roman" panose="02020603050405020304" pitchFamily="18" charset="0"/>
              </a:rPr>
              <a:t>版畫初階</a:t>
            </a:r>
            <a:endParaRPr lang="zh-TW" altLang="zh-TW" sz="19900" b="1" i="1" kern="100" dirty="0">
              <a:ln/>
              <a:solidFill>
                <a:schemeClr val="accent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文鼎粗隸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78881CC-24C2-5485-E2B7-1B683F1D0E30}"/>
              </a:ext>
            </a:extLst>
          </p:cNvPr>
          <p:cNvSpPr txBox="1"/>
          <p:nvPr/>
        </p:nvSpPr>
        <p:spPr>
          <a:xfrm>
            <a:off x="2406995" y="1177332"/>
            <a:ext cx="1713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國立高雄師範大學成人教育研究中心辦理</a:t>
            </a:r>
            <a:r>
              <a:rPr lang="en-US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115</a:t>
            </a:r>
            <a:r>
              <a:rPr lang="zh-TW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年第</a:t>
            </a:r>
            <a:r>
              <a:rPr lang="en-US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4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期課程</a:t>
            </a:r>
            <a:endParaRPr lang="zh-TW" altLang="zh-TW" sz="4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515643-45A4-F989-747E-E649E32652CB}"/>
              </a:ext>
            </a:extLst>
          </p:cNvPr>
          <p:cNvSpPr/>
          <p:nvPr/>
        </p:nvSpPr>
        <p:spPr>
          <a:xfrm>
            <a:off x="2289512" y="5204050"/>
            <a:ext cx="16804600" cy="40241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TW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07-7172930</a:t>
            </a:r>
            <a:r>
              <a:rPr lang="zh-TW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轉</a:t>
            </a:r>
            <a:r>
              <a:rPr lang="en-US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1751</a:t>
            </a:r>
            <a:r>
              <a:rPr lang="zh-TW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高師大成教中心</a:t>
            </a:r>
            <a:endParaRPr lang="zh-TW" altLang="zh-TW" sz="4800" kern="1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資格</a:t>
            </a:r>
            <a:r>
              <a:rPr lang="zh-TW" altLang="zh-TW" sz="5400" b="1" kern="1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：不分身分別，開放新生報名，不需經驗可參加。</a:t>
            </a:r>
            <a:endParaRPr lang="en-US" altLang="zh-TW" sz="5400" b="1" kern="10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8000" b="1" kern="100" dirty="0">
                <a:solidFill>
                  <a:schemeClr val="accent6">
                    <a:lumMod val="75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授課教師 </a:t>
            </a:r>
            <a:r>
              <a:rPr lang="en-US" altLang="zh-TW" sz="8000" b="1" kern="100" dirty="0">
                <a:solidFill>
                  <a:schemeClr val="accent6">
                    <a:lumMod val="75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8000" b="1" kern="100" dirty="0">
                <a:solidFill>
                  <a:schemeClr val="accent6">
                    <a:lumMod val="7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董純妤</a:t>
            </a:r>
            <a:r>
              <a:rPr lang="zh-TW" altLang="zh-TW" sz="8000" b="1" kern="100" dirty="0">
                <a:solidFill>
                  <a:schemeClr val="accent6">
                    <a:lumMod val="75000"/>
                  </a:schemeClr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老師</a:t>
            </a:r>
            <a:endParaRPr lang="en-US" altLang="zh-TW" sz="34400" b="1" kern="100" dirty="0">
              <a:solidFill>
                <a:schemeClr val="accent6">
                  <a:lumMod val="75000"/>
                </a:schemeClr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5400" b="0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A2FC9A6-E178-ED6C-717A-93995996F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97395"/>
              </p:ext>
            </p:extLst>
          </p:nvPr>
        </p:nvGraphicFramePr>
        <p:xfrm>
          <a:off x="1383861" y="8544333"/>
          <a:ext cx="18854058" cy="764068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84901">
                  <a:extLst>
                    <a:ext uri="{9D8B030D-6E8A-4147-A177-3AD203B41FA5}">
                      <a16:colId xmlns:a16="http://schemas.microsoft.com/office/drawing/2014/main" val="3494511550"/>
                    </a:ext>
                  </a:extLst>
                </a:gridCol>
                <a:gridCol w="16269157">
                  <a:extLst>
                    <a:ext uri="{9D8B030D-6E8A-4147-A177-3AD203B41FA5}">
                      <a16:colId xmlns:a16="http://schemas.microsoft.com/office/drawing/2014/main" val="2957388833"/>
                    </a:ext>
                  </a:extLst>
                </a:gridCol>
              </a:tblGrid>
              <a:tr h="67990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上課時間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</a:rPr>
                        <a:t>115.03.19</a:t>
                      </a: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起至</a:t>
                      </a: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</a:rPr>
                        <a:t>115.05.21</a:t>
                      </a: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每週四</a:t>
                      </a: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共</a:t>
                      </a: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週</a:t>
                      </a: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</a:rPr>
                        <a:t>)9:30~12</a:t>
                      </a: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：</a:t>
                      </a: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</a:rPr>
                        <a:t>00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170542612"/>
                  </a:ext>
                </a:extLst>
              </a:tr>
              <a:tr h="75664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費用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</a:rPr>
                        <a:t>一學期每人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</a:rPr>
                        <a:t>4200</a:t>
                      </a: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</a:rPr>
                        <a:t>元（不分身分別）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938130056"/>
                  </a:ext>
                </a:extLst>
              </a:tr>
              <a:tr h="61544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上課地點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國立高雄師範綜合大樓（和平校區）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13284589"/>
                  </a:ext>
                </a:extLst>
              </a:tr>
              <a:tr h="252838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教師資歷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</a:rPr>
                        <a:t>高師大通識教育中心兼任講師</a:t>
                      </a:r>
                      <a:endParaRPr lang="zh-TW" sz="3200" kern="100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</a:rPr>
                        <a:t>高師大美術學系碩士</a:t>
                      </a:r>
                      <a:endParaRPr lang="zh-TW" sz="3200" kern="100" dirty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</a:rPr>
                        <a:t>臺灣版印研究室執行長、國立恆春高中教師美感教育外聘講師、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</a:rPr>
                        <a:t>112</a:t>
                      </a: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</a:rPr>
                        <a:t>全國美展版畫類金牌、第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</a:rPr>
                        <a:t>屆大墩美展版畫類首獎暨大墩獎、第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</a:rPr>
                        <a:t>屆大墩美展版畫類首獎、第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</a:rPr>
                        <a:t>屆磺溪美展版畫類首獎暨磺溪獎、第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</a:rPr>
                        <a:t>屆磺溪美展版畫類首獎、</a:t>
                      </a:r>
                      <a:r>
                        <a:rPr lang="en-US" sz="3200" b="1" kern="100" dirty="0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r>
                        <a:rPr lang="zh-TW" sz="3200" b="1" kern="100" dirty="0">
                          <a:solidFill>
                            <a:srgbClr val="000000"/>
                          </a:solidFill>
                          <a:effectLst/>
                        </a:rPr>
                        <a:t>高雄獎入選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914824866"/>
                  </a:ext>
                </a:extLst>
              </a:tr>
              <a:tr h="188378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課程對象</a:t>
                      </a:r>
                      <a:endParaRPr lang="zh-TW" sz="3200" kern="1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課程概述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</a:rPr>
                        <a:t>課程規劃：透過絹印實作，讓學員了解新媒材預塗式絹印和傳統絹印的差異性。新媒材預塗式絹印不僅快速精簡，更能發揮創意，提升學員對生活創作應用的創造力和審美觀。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354809239"/>
                  </a:ext>
                </a:extLst>
              </a:tr>
              <a:tr h="705996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>
                          <a:solidFill>
                            <a:srgbClr val="000000"/>
                          </a:solidFill>
                          <a:effectLst/>
                        </a:rPr>
                        <a:t>教材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</a:rPr>
                        <a:t>本課程所需基本教材，每人自費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</a:rPr>
                        <a:t> 1200</a:t>
                      </a:r>
                      <a:r>
                        <a:rPr lang="zh-TW" sz="3200" kern="100" dirty="0">
                          <a:solidFill>
                            <a:srgbClr val="000000"/>
                          </a:solidFill>
                          <a:effectLst/>
                        </a:rPr>
                        <a:t>元（開學後交給班長）。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981378694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0416DABA-A115-754F-ABA9-C1392B762A58}"/>
              </a:ext>
            </a:extLst>
          </p:cNvPr>
          <p:cNvSpPr txBox="1"/>
          <p:nvPr/>
        </p:nvSpPr>
        <p:spPr>
          <a:xfrm>
            <a:off x="1145706" y="16185020"/>
            <a:ext cx="10689770" cy="10139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>
              <a:lnSpc>
                <a:spcPct val="150000"/>
              </a:lnSpc>
            </a:pPr>
            <a:r>
              <a:rPr lang="zh-TW" altLang="en-US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課程內容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第一週：版材介紹 絹印教學示範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第二週：設計圖稿、曝光、洗板、烘板完成。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第三週：環保棉袋絹印油墨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第四週：環保棉袋絹印油墨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第五週：發泡技法示範教學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設計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實作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第六週：發泡技法應用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明信片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棉袋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第七週：發泡技法應用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明信片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棉袋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第八週：燙金技法示範教學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實作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第九週：燙金技法實作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明信片</a:t>
            </a:r>
            <a:r>
              <a:rPr lang="en-US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/</a:t>
            </a:r>
            <a:r>
              <a:rPr lang="zh-TW" altLang="zh-TW" sz="4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標楷體" panose="03000509000000000000" pitchFamily="65" charset="-120"/>
              </a:rPr>
              <a:t>衣服</a:t>
            </a:r>
            <a:endParaRPr lang="zh-TW" altLang="zh-TW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4000" b="1" kern="100" dirty="0">
                <a:solidFill>
                  <a:srgbClr val="7030A0"/>
                </a:solidFill>
                <a:effectLst/>
                <a:ea typeface="標楷體" panose="03000509000000000000" pitchFamily="65" charset="-120"/>
                <a:cs typeface="標楷體" panose="03000509000000000000" pitchFamily="65" charset="-120"/>
              </a:rPr>
              <a:t>第十週：作品鑑賞與討論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pic>
        <p:nvPicPr>
          <p:cNvPr id="14" name="圖片 13" descr="一張含有 人員, 瓶子, 飲料, 資料表 的圖片&#10;&#10;AI 產生的內容可能不正確。">
            <a:extLst>
              <a:ext uri="{FF2B5EF4-FFF2-40B4-BE49-F238E27FC236}">
                <a16:creationId xmlns:a16="http://schemas.microsoft.com/office/drawing/2014/main" id="{97857D9B-A9D3-39B7-5745-9C771033D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951" y="16696367"/>
            <a:ext cx="7191149" cy="5189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707441B-0E17-F51B-480F-E825E426F591}"/>
              </a:ext>
            </a:extLst>
          </p:cNvPr>
          <p:cNvSpPr/>
          <p:nvPr/>
        </p:nvSpPr>
        <p:spPr>
          <a:xfrm rot="9718023" flipV="1">
            <a:off x="13785068" y="3582775"/>
            <a:ext cx="75444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文鼎古印體" panose="02010609010101010101" pitchFamily="49" charset="-120"/>
              </a:rPr>
              <a:t>一張版畫，一份心意，一份感動 </a:t>
            </a:r>
            <a:r>
              <a:rPr lang="en-US" altLang="zh-TW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文鼎古印體" panose="02010609010101010101" pitchFamily="49" charset="-120"/>
              </a:rPr>
              <a:t>!</a:t>
            </a:r>
            <a:endParaRPr lang="zh-TW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文鼎古印體" panose="02010609010101010101" pitchFamily="49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34DC9065-BB2A-DBFE-E8BA-90EF9C423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5355" y="22397685"/>
            <a:ext cx="7191149" cy="5393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E3DBD4B-B51A-2EA2-3099-2C686CB5F7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834"/>
          <a:stretch/>
        </p:blipFill>
        <p:spPr>
          <a:xfrm>
            <a:off x="6798243" y="26085947"/>
            <a:ext cx="6741557" cy="3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0737100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267</TotalTime>
  <Words>379</Words>
  <Application>Microsoft Office PowerPoint</Application>
  <PresentationFormat>自訂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文鼎古印體</vt:lpstr>
      <vt:lpstr>標楷體</vt:lpstr>
      <vt:lpstr>Aptos</vt:lpstr>
      <vt:lpstr>Arial</vt:lpstr>
      <vt:lpstr>Calibri</vt:lpstr>
      <vt:lpstr>Century Gothic</vt:lpstr>
      <vt:lpstr>Wingdings 3</vt:lpstr>
      <vt:lpstr>切割線</vt:lpstr>
      <vt:lpstr>PowerPoint 簡報</vt:lpstr>
    </vt:vector>
  </TitlesOfParts>
  <Company>National Kaohsiung Normal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6</cp:revision>
  <cp:lastPrinted>2026-01-09T06:35:30Z</cp:lastPrinted>
  <dcterms:created xsi:type="dcterms:W3CDTF">2026-01-08T07:18:35Z</dcterms:created>
  <dcterms:modified xsi:type="dcterms:W3CDTF">2026-01-09T08:01:59Z</dcterms:modified>
</cp:coreProperties>
</file>