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257" r:id="rId3"/>
    <p:sldId id="258" r:id="rId4"/>
    <p:sldId id="259" r:id="rId5"/>
    <p:sldId id="261" r:id="rId6"/>
    <p:sldId id="691" r:id="rId7"/>
    <p:sldId id="692" r:id="rId8"/>
    <p:sldId id="693" r:id="rId9"/>
    <p:sldId id="694" r:id="rId10"/>
    <p:sldId id="262" r:id="rId11"/>
    <p:sldId id="695" r:id="rId12"/>
    <p:sldId id="265" r:id="rId13"/>
    <p:sldId id="704" r:id="rId14"/>
    <p:sldId id="280" r:id="rId15"/>
    <p:sldId id="706" r:id="rId16"/>
    <p:sldId id="707" r:id="rId17"/>
    <p:sldId id="708" r:id="rId18"/>
    <p:sldId id="709" r:id="rId19"/>
    <p:sldId id="710" r:id="rId20"/>
    <p:sldId id="281" r:id="rId21"/>
    <p:sldId id="269" r:id="rId22"/>
    <p:sldId id="283" r:id="rId23"/>
    <p:sldId id="711" r:id="rId24"/>
    <p:sldId id="713" r:id="rId25"/>
    <p:sldId id="285" r:id="rId26"/>
    <p:sldId id="286" r:id="rId27"/>
    <p:sldId id="287" r:id="rId28"/>
    <p:sldId id="288" r:id="rId29"/>
    <p:sldId id="289" r:id="rId30"/>
    <p:sldId id="270" r:id="rId31"/>
    <p:sldId id="282" r:id="rId32"/>
    <p:sldId id="696" r:id="rId33"/>
    <p:sldId id="382" r:id="rId34"/>
    <p:sldId id="383" r:id="rId35"/>
    <p:sldId id="385" r:id="rId36"/>
    <p:sldId id="386" r:id="rId37"/>
    <p:sldId id="387" r:id="rId38"/>
    <p:sldId id="388" r:id="rId39"/>
    <p:sldId id="389" r:id="rId40"/>
    <p:sldId id="390" r:id="rId41"/>
    <p:sldId id="391" r:id="rId42"/>
    <p:sldId id="392" r:id="rId43"/>
    <p:sldId id="393" r:id="rId44"/>
    <p:sldId id="394" r:id="rId45"/>
    <p:sldId id="395" r:id="rId46"/>
    <p:sldId id="396" r:id="rId47"/>
    <p:sldId id="397" r:id="rId48"/>
    <p:sldId id="398" r:id="rId49"/>
    <p:sldId id="399" r:id="rId50"/>
    <p:sldId id="400" r:id="rId51"/>
    <p:sldId id="401" r:id="rId52"/>
    <p:sldId id="698" r:id="rId53"/>
    <p:sldId id="699" r:id="rId54"/>
    <p:sldId id="700" r:id="rId55"/>
    <p:sldId id="701" r:id="rId56"/>
    <p:sldId id="702" r:id="rId57"/>
    <p:sldId id="703" r:id="rId58"/>
    <p:sldId id="433" r:id="rId59"/>
    <p:sldId id="425" r:id="rId60"/>
    <p:sldId id="426" r:id="rId61"/>
    <p:sldId id="427" r:id="rId62"/>
    <p:sldId id="435" r:id="rId6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 autoAdjust="0"/>
  </p:normalViewPr>
  <p:slideViewPr>
    <p:cSldViewPr snapToGrid="0">
      <p:cViewPr varScale="1">
        <p:scale>
          <a:sx n="85" d="100"/>
          <a:sy n="85" d="100"/>
        </p:scale>
        <p:origin x="360" y="62"/>
      </p:cViewPr>
      <p:guideLst/>
    </p:cSldViewPr>
  </p:slideViewPr>
  <p:outlineViewPr>
    <p:cViewPr>
      <p:scale>
        <a:sx n="33" d="100"/>
        <a:sy n="33" d="100"/>
      </p:scale>
      <p:origin x="0" y="-25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319A4-655F-4194-BD05-0BB5C92C9539}" type="datetimeFigureOut">
              <a:rPr lang="zh-TW" altLang="en-US" smtClean="0"/>
              <a:t>2024/3/28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00CA44-AA03-4DE6-8D77-AB7557BCB56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5323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2A7C74-DCEB-42FA-AF1A-82FE3E5E59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6DB4E4B-D649-D0CC-E9BA-74B5CECD85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545DAF0-3FD1-CB0B-C3DE-BCFD73895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F1BB7-3688-4D8A-A5A3-CB6B862F47B5}" type="datetime1">
              <a:rPr lang="zh-TW" altLang="en-US" smtClean="0"/>
              <a:t>2024/3/28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F081E8A-7E9E-08A7-0401-D282169BD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32D1719-3F36-115B-A6F2-B4F6C33BD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4827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DFBE90-F482-9B22-5EF1-D36928497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8F6FFAB-4514-736C-AC32-2D4784D7F6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A6D5AD0-82D6-CC62-D3B1-E4C5F1434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56998-6437-4AEF-8099-60C58E22783A}" type="datetime1">
              <a:rPr lang="zh-TW" altLang="en-US" smtClean="0"/>
              <a:t>2024/3/28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7598BE9-B2C9-E9E6-6F79-9398C8B55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AF10801-E128-1040-BD5F-02A8E8ECB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6869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CE15E295-2903-5DED-431E-0D661F2F35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EF81180-0253-7E84-E788-E2DA4ECDDC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2710FDA-200B-49FD-7A5B-CE61B63EB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E911F-1900-4ED4-8EDF-94D2649C99D1}" type="datetime1">
              <a:rPr lang="zh-TW" altLang="en-US" smtClean="0"/>
              <a:t>2024/3/28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CCBF1C8-084F-400D-C63B-E143E8BFB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6E8D228-2D66-6C94-1388-0696560DC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9067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656823" y="682173"/>
            <a:ext cx="10678834" cy="837956"/>
          </a:xfrm>
        </p:spPr>
        <p:txBody>
          <a:bodyPr rtlCol="0">
            <a:normAutofit/>
          </a:bodyPr>
          <a:lstStyle>
            <a:lvl1pPr algn="l">
              <a:defRPr sz="4000" b="1"/>
            </a:lvl1pPr>
          </a:lstStyle>
          <a:p>
            <a:pPr rtl="0"/>
            <a:r>
              <a:rPr lang="zh-TW" altLang="en-US" dirty="0"/>
              <a:t>按一下以編輯母片標題樣式</a:t>
            </a:r>
          </a:p>
        </p:txBody>
      </p:sp>
      <p:sp>
        <p:nvSpPr>
          <p:cNvPr id="10" name="內容預留位置 2"/>
          <p:cNvSpPr>
            <a:spLocks noGrp="1"/>
          </p:cNvSpPr>
          <p:nvPr>
            <p:ph idx="1"/>
          </p:nvPr>
        </p:nvSpPr>
        <p:spPr>
          <a:xfrm>
            <a:off x="656823" y="1974678"/>
            <a:ext cx="10331218" cy="4370661"/>
          </a:xfrm>
        </p:spPr>
        <p:txBody>
          <a:bodyPr rtlCol="0"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800">
                <a:solidFill>
                  <a:schemeClr val="tx2"/>
                </a:solidFill>
              </a:defRPr>
            </a:lvl2pPr>
            <a:lvl3pPr>
              <a:defRPr sz="2800">
                <a:solidFill>
                  <a:schemeClr val="tx2"/>
                </a:solidFill>
              </a:defRPr>
            </a:lvl3pPr>
            <a:lvl4pPr>
              <a:defRPr sz="2800">
                <a:solidFill>
                  <a:schemeClr val="tx2"/>
                </a:solidFill>
              </a:defRPr>
            </a:lvl4pPr>
            <a:lvl5pPr>
              <a:defRPr sz="28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zh-TW" altLang="en-US" noProof="0" dirty="0"/>
              <a:t>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69146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62EAED-2DBD-0E01-E869-958188538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AF535E9-C871-73E8-2D90-4242A405C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275DB62-9B23-8028-DF93-368D3560F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6C5E0-C48D-4ED1-B7D0-CE4448466AB6}" type="datetime1">
              <a:rPr lang="zh-TW" altLang="en-US" smtClean="0"/>
              <a:t>2024/3/28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180B8F5-C073-7330-470A-676999221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3C81FBB-56F8-6FC0-3534-47D63DFED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2684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D15193-3475-5EE1-CA59-49D1863AF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FAE7A40-A399-1F0C-E48E-EC3CD69E4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2DBB7EA-3FA5-4853-8048-AE428B80B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89CB7-3FA5-4C5C-8F66-7B9D04960DF6}" type="datetime1">
              <a:rPr lang="zh-TW" altLang="en-US" smtClean="0"/>
              <a:t>2024/3/28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6B409F2-650D-564F-EFDB-E23453C7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8F4495F-8431-54AC-21B0-2C2C7FF72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7874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E68EF6E-225F-C061-56D3-00FB9E1F2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15DAF63-0C92-F985-B012-7266B6748B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8816AE2-C011-7592-84B7-D483375395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ABF83EE-17B9-D6AB-1CAD-71F0346B8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EC5F1-155A-4160-B11F-93CB1E4A30B9}" type="datetime1">
              <a:rPr lang="zh-TW" altLang="en-US" smtClean="0"/>
              <a:t>2024/3/28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109B552-598B-6F5C-8188-139001C8E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4D84ADB-2B4A-AF8E-A406-C5FB06AA4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8688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5DE1D1-B56B-48EB-9076-72C8D4454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F4EA741-A64E-AE82-A23A-329932DE8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31DD3F6-B37F-8293-90AE-095CFC0F5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93A72FD-031B-441B-45F9-658E7E7F6F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5B574A3-163D-7E51-CB11-989DDCBFD7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2EB6CB36-005E-C8AD-51CB-DF67494C1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41218-E0A8-4375-994D-9194572A474E}" type="datetime1">
              <a:rPr lang="zh-TW" altLang="en-US" smtClean="0"/>
              <a:t>2024/3/28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8338008-F76D-6221-2B38-FD176787D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27CB5530-EC42-D590-679E-3BED1C407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8829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B6CB4A-1B0F-E16B-5A81-DA1950334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A0F35B3-5E77-C239-E8F7-E0EDE27D2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D567E-50CC-4BDB-B9EB-31778C74F478}" type="datetime1">
              <a:rPr lang="zh-TW" altLang="en-US" smtClean="0"/>
              <a:t>2024/3/28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4A09531-4322-A13D-112C-F47CC83D2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2BC24A8-BF0F-FCCB-A7C3-D41C4D60D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8437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9400DA99-0689-D963-3E30-785970343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7A65-A5BA-470B-9CE7-4EFF02C50D40}" type="datetime1">
              <a:rPr lang="zh-TW" altLang="en-US" smtClean="0"/>
              <a:t>2024/3/28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D5D3BBA5-ECD6-16D3-C110-9410F46EF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36BCA93-4A5C-80EA-B51A-945C6F6B1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4233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B26ABD-346C-1E10-BDBA-4566CD178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47E7CE8-850F-5D12-F804-1B4D30609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681CDAC-7301-DF9E-E65E-BBF7CAAC8E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70B7A3E-464B-DCBD-71A0-2C87255EF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D3F89-D874-4B09-9D19-6C34598475BB}" type="datetime1">
              <a:rPr lang="zh-TW" altLang="en-US" smtClean="0"/>
              <a:t>2024/3/28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1713C7D-59F9-7679-5EFD-926F7EEFB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393738C-1FB1-61A3-6BF9-2D6BA6BE8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7034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4717896-4A61-D090-D496-F24032E9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8CF6AA6E-A76D-563A-A432-15F155259A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BAFFCB8-0185-3AF3-7813-469F84BD8D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0A9E307-7A04-29AA-06FB-45A8DC505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3E93B-A66A-4B2E-8545-57E6D01C7F62}" type="datetime1">
              <a:rPr lang="zh-TW" altLang="en-US" smtClean="0"/>
              <a:t>2024/3/28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534D430-7431-C18F-F3EF-90C37E04B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4E6060A-AF6A-CE64-D008-2947D4CFB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4100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71F70FE2-AF44-B2E9-CAB7-8582CC37B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98C51B1-A386-D929-EE36-BCBFFA8A4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7391CC9-1D70-454A-C025-4663D6BDB7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FD909123-BCB6-45A9-B2B4-BD419220739D}" type="datetime1">
              <a:rPr lang="zh-TW" altLang="en-US" smtClean="0"/>
              <a:t>2024/3/28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0141ACD-DDDC-EB0C-1EDD-4C23692AF9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815FEB4-6F33-75C9-6349-918AC632F2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8F37AE80-FEB4-48CB-8365-6100C3F0D86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4291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image" Target="../media/image44.wmf"/><Relationship Id="rId7" Type="http://schemas.openxmlformats.org/officeDocument/2006/relationships/image" Target="../media/image48.wmf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wmf"/><Relationship Id="rId5" Type="http://schemas.openxmlformats.org/officeDocument/2006/relationships/image" Target="../media/image46.wmf"/><Relationship Id="rId4" Type="http://schemas.openxmlformats.org/officeDocument/2006/relationships/image" Target="../media/image45.w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AED7D65-D664-33DB-6840-835B372083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/>
              <a:t>工作場所潛在危害及案例分析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5BD885D-CD45-FDDB-C0DD-0312BCD1F2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/>
              <a:t>大仁科技大學 環境與職業安全衛生系</a:t>
            </a:r>
            <a:endParaRPr lang="en-US" altLang="zh-TW" dirty="0"/>
          </a:p>
          <a:p>
            <a:r>
              <a:rPr lang="zh-TW" altLang="en-US" dirty="0"/>
              <a:t>馮靜安 博士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5D44A20-E9F1-B543-4FC2-B96B32367F92}"/>
              </a:ext>
            </a:extLst>
          </p:cNvPr>
          <p:cNvSpPr txBox="1"/>
          <p:nvPr/>
        </p:nvSpPr>
        <p:spPr>
          <a:xfrm>
            <a:off x="4375597" y="2316163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rgbClr val="383536">
                    <a:lumMod val="60000"/>
                    <a:lumOff val="4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113</a:t>
            </a:r>
            <a:r>
              <a: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383536">
                    <a:lumMod val="60000"/>
                    <a:lumOff val="4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年國立高雄師範大學 新進教職員工教育訓練</a:t>
            </a:r>
            <a:endParaRPr kumimoji="0" lang="zh-TW" alt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1D678EC-90D4-46C1-B432-F44DC9B2C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123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2F1D26A-A966-EF55-21C7-D385F4124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876" y="1158618"/>
            <a:ext cx="724395" cy="1325563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危害認知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9336D93B-53A8-399C-3F39-D39EA8482905}"/>
              </a:ext>
            </a:extLst>
          </p:cNvPr>
          <p:cNvGrpSpPr/>
          <p:nvPr/>
        </p:nvGrpSpPr>
        <p:grpSpPr>
          <a:xfrm>
            <a:off x="1072449" y="173038"/>
            <a:ext cx="1646144" cy="867191"/>
            <a:chOff x="1495946" y="173038"/>
            <a:chExt cx="1008062" cy="867191"/>
          </a:xfrm>
        </p:grpSpPr>
        <p:sp>
          <p:nvSpPr>
            <p:cNvPr id="5" name="TextBox 30">
              <a:extLst>
                <a:ext uri="{FF2B5EF4-FFF2-40B4-BE49-F238E27FC236}">
                  <a16:creationId xmlns:a16="http://schemas.microsoft.com/office/drawing/2014/main" id="{0BEBA1E8-01C9-14A8-EB48-0129EC01F9C3}"/>
                </a:ext>
              </a:extLst>
            </p:cNvPr>
            <p:cNvSpPr txBox="1"/>
            <p:nvPr/>
          </p:nvSpPr>
          <p:spPr>
            <a:xfrm>
              <a:off x="1580083" y="173038"/>
              <a:ext cx="865188" cy="6334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en-US"/>
              </a:defPPr>
              <a:lvl1pPr>
                <a:lnSpc>
                  <a:spcPct val="130000"/>
                </a:lnSpc>
                <a:defRPr sz="54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itchFamily="34" charset="0"/>
                  <a:ea typeface="微软雅黑" pitchFamily="34" charset="-122"/>
                  <a:cs typeface="Calibri" pitchFamily="34" charset="0"/>
                </a:defRPr>
              </a:lvl1pPr>
            </a:lstStyle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400" kern="0" dirty="0">
                  <a:solidFill>
                    <a:srgbClr val="F79646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01</a:t>
              </a:r>
              <a:endParaRPr lang="zh-CN" altLang="en-US" sz="4400" kern="0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extBox 35">
              <a:extLst>
                <a:ext uri="{FF2B5EF4-FFF2-40B4-BE49-F238E27FC236}">
                  <a16:creationId xmlns:a16="http://schemas.microsoft.com/office/drawing/2014/main" id="{D406DDC2-6C80-28A2-BF69-A18B4A20CB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5946" y="701675"/>
              <a:ext cx="100806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1pPr>
              <a:lvl2pPr>
                <a:defRPr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2pPr>
              <a:lvl3pPr>
                <a:defRPr sz="16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3pPr>
              <a:lvl4pPr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4pPr>
              <a:lvl5pPr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5pPr>
              <a:lvl6pPr eaLnBrk="0" fontAlgn="base" hangingPunct="0">
                <a:lnSpc>
                  <a:spcPct val="150000"/>
                </a:lnSpc>
                <a:spcAft>
                  <a:spcPct val="0"/>
                </a:spcAft>
                <a:buChar char="»"/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6pPr>
              <a:lvl7pPr eaLnBrk="0" fontAlgn="base" hangingPunct="0">
                <a:lnSpc>
                  <a:spcPct val="150000"/>
                </a:lnSpc>
                <a:spcAft>
                  <a:spcPct val="0"/>
                </a:spcAft>
                <a:buChar char="»"/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7pPr>
              <a:lvl8pPr eaLnBrk="0" fontAlgn="base" hangingPunct="0">
                <a:lnSpc>
                  <a:spcPct val="150000"/>
                </a:lnSpc>
                <a:spcAft>
                  <a:spcPct val="0"/>
                </a:spcAft>
                <a:buChar char="»"/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8pPr>
              <a:lvl9pPr eaLnBrk="0" fontAlgn="base" hangingPunct="0">
                <a:lnSpc>
                  <a:spcPct val="150000"/>
                </a:lnSpc>
                <a:spcAft>
                  <a:spcPct val="0"/>
                </a:spcAft>
                <a:buChar char="»"/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zh-TW" altLang="en-US" b="1" dirty="0">
                  <a:solidFill>
                    <a:srgbClr val="595959"/>
                  </a:solidFill>
                  <a:latin typeface="Agency FB" pitchFamily="34" charset="0"/>
                  <a:ea typeface="微软雅黑" pitchFamily="34" charset="-122"/>
                  <a:cs typeface="Times New Roman" pitchFamily="18" charset="0"/>
                </a:rPr>
                <a:t>化學性</a:t>
              </a:r>
              <a:endParaRPr lang="zh-CN" altLang="en-US" b="1" dirty="0">
                <a:solidFill>
                  <a:srgbClr val="595959"/>
                </a:solidFill>
                <a:latin typeface="Agency FB" pitchFamily="34" charset="0"/>
                <a:ea typeface="微软雅黑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10204337-D17A-7FA3-01BD-DC125A5A94F2}"/>
              </a:ext>
            </a:extLst>
          </p:cNvPr>
          <p:cNvGrpSpPr/>
          <p:nvPr/>
        </p:nvGrpSpPr>
        <p:grpSpPr>
          <a:xfrm>
            <a:off x="1072449" y="1509086"/>
            <a:ext cx="1646146" cy="867191"/>
            <a:chOff x="1518170" y="1556792"/>
            <a:chExt cx="1008063" cy="867191"/>
          </a:xfrm>
        </p:grpSpPr>
        <p:sp>
          <p:nvSpPr>
            <p:cNvPr id="8" name="TextBox 33">
              <a:extLst>
                <a:ext uri="{FF2B5EF4-FFF2-40B4-BE49-F238E27FC236}">
                  <a16:creationId xmlns:a16="http://schemas.microsoft.com/office/drawing/2014/main" id="{BF57504D-F1BA-3C6F-8689-2CB9F514038A}"/>
                </a:ext>
              </a:extLst>
            </p:cNvPr>
            <p:cNvSpPr txBox="1"/>
            <p:nvPr/>
          </p:nvSpPr>
          <p:spPr>
            <a:xfrm>
              <a:off x="1567383" y="1556792"/>
              <a:ext cx="865187" cy="6334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en-US"/>
              </a:defPPr>
              <a:lvl1pPr>
                <a:lnSpc>
                  <a:spcPct val="130000"/>
                </a:lnSpc>
                <a:defRPr sz="54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itchFamily="34" charset="0"/>
                  <a:ea typeface="微软雅黑" pitchFamily="34" charset="-122"/>
                  <a:cs typeface="Calibri" pitchFamily="34" charset="0"/>
                </a:defRPr>
              </a:lvl1pPr>
            </a:lstStyle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400" kern="0" dirty="0">
                  <a:solidFill>
                    <a:srgbClr val="714203"/>
                  </a:solidFill>
                  <a:latin typeface="Times New Roman" pitchFamily="18" charset="0"/>
                  <a:cs typeface="Times New Roman" pitchFamily="18" charset="0"/>
                </a:rPr>
                <a:t>02</a:t>
              </a:r>
              <a:endParaRPr lang="zh-CN" altLang="en-US" sz="4400" kern="0" dirty="0">
                <a:solidFill>
                  <a:srgbClr val="714203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36">
              <a:extLst>
                <a:ext uri="{FF2B5EF4-FFF2-40B4-BE49-F238E27FC236}">
                  <a16:creationId xmlns:a16="http://schemas.microsoft.com/office/drawing/2014/main" id="{06497FFD-D9D5-EE14-42A3-3E889B0335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8170" y="2085429"/>
              <a:ext cx="100806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1pPr>
              <a:lvl2pPr>
                <a:defRPr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2pPr>
              <a:lvl3pPr>
                <a:defRPr sz="16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3pPr>
              <a:lvl4pPr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4pPr>
              <a:lvl5pPr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5pPr>
              <a:lvl6pPr eaLnBrk="0" fontAlgn="base" hangingPunct="0">
                <a:lnSpc>
                  <a:spcPct val="150000"/>
                </a:lnSpc>
                <a:spcAft>
                  <a:spcPct val="0"/>
                </a:spcAft>
                <a:buChar char="»"/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6pPr>
              <a:lvl7pPr eaLnBrk="0" fontAlgn="base" hangingPunct="0">
                <a:lnSpc>
                  <a:spcPct val="150000"/>
                </a:lnSpc>
                <a:spcAft>
                  <a:spcPct val="0"/>
                </a:spcAft>
                <a:buChar char="»"/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7pPr>
              <a:lvl8pPr eaLnBrk="0" fontAlgn="base" hangingPunct="0">
                <a:lnSpc>
                  <a:spcPct val="150000"/>
                </a:lnSpc>
                <a:spcAft>
                  <a:spcPct val="0"/>
                </a:spcAft>
                <a:buChar char="»"/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8pPr>
              <a:lvl9pPr eaLnBrk="0" fontAlgn="base" hangingPunct="0">
                <a:lnSpc>
                  <a:spcPct val="150000"/>
                </a:lnSpc>
                <a:spcAft>
                  <a:spcPct val="0"/>
                </a:spcAft>
                <a:buChar char="»"/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zh-TW" altLang="en-US" b="1" dirty="0">
                  <a:solidFill>
                    <a:srgbClr val="595959"/>
                  </a:solidFill>
                  <a:latin typeface="Agency FB" pitchFamily="34" charset="0"/>
                  <a:ea typeface="微软雅黑" pitchFamily="34" charset="-122"/>
                  <a:cs typeface="Times New Roman" pitchFamily="18" charset="0"/>
                </a:rPr>
                <a:t>物理性</a:t>
              </a:r>
              <a:endParaRPr lang="zh-CN" altLang="en-US" b="1" dirty="0">
                <a:solidFill>
                  <a:srgbClr val="595959"/>
                </a:solidFill>
                <a:latin typeface="Agency FB" pitchFamily="34" charset="0"/>
                <a:ea typeface="微软雅黑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042A4DB2-3443-FC54-F564-64F5F959CE57}"/>
              </a:ext>
            </a:extLst>
          </p:cNvPr>
          <p:cNvGrpSpPr/>
          <p:nvPr/>
        </p:nvGrpSpPr>
        <p:grpSpPr>
          <a:xfrm>
            <a:off x="1072449" y="2845135"/>
            <a:ext cx="1646146" cy="867191"/>
            <a:chOff x="1508646" y="2780928"/>
            <a:chExt cx="1008063" cy="867191"/>
          </a:xfrm>
        </p:grpSpPr>
        <p:sp>
          <p:nvSpPr>
            <p:cNvPr id="11" name="TextBox 31">
              <a:extLst>
                <a:ext uri="{FF2B5EF4-FFF2-40B4-BE49-F238E27FC236}">
                  <a16:creationId xmlns:a16="http://schemas.microsoft.com/office/drawing/2014/main" id="{A8E6AED0-185F-EFFB-C2A5-DD93B1A4864C}"/>
                </a:ext>
              </a:extLst>
            </p:cNvPr>
            <p:cNvSpPr txBox="1"/>
            <p:nvPr/>
          </p:nvSpPr>
          <p:spPr>
            <a:xfrm>
              <a:off x="1580084" y="2780928"/>
              <a:ext cx="865187" cy="6334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en-US"/>
              </a:defPPr>
              <a:lvl1pPr>
                <a:lnSpc>
                  <a:spcPct val="130000"/>
                </a:lnSpc>
                <a:defRPr sz="54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itchFamily="34" charset="0"/>
                  <a:ea typeface="微软雅黑" pitchFamily="34" charset="-122"/>
                  <a:cs typeface="Calibri" pitchFamily="34" charset="0"/>
                </a:defRPr>
              </a:lvl1pPr>
            </a:lstStyle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400" kern="0" dirty="0">
                  <a:solidFill>
                    <a:srgbClr val="F79646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03</a:t>
              </a:r>
              <a:endParaRPr lang="zh-CN" altLang="en-US" sz="4400" kern="0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37">
              <a:extLst>
                <a:ext uri="{FF2B5EF4-FFF2-40B4-BE49-F238E27FC236}">
                  <a16:creationId xmlns:a16="http://schemas.microsoft.com/office/drawing/2014/main" id="{27D7D7C1-5E1F-2EE7-0985-5038EE9106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8646" y="3309565"/>
              <a:ext cx="100806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1pPr>
              <a:lvl2pPr>
                <a:defRPr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2pPr>
              <a:lvl3pPr>
                <a:defRPr sz="16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3pPr>
              <a:lvl4pPr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4pPr>
              <a:lvl5pPr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5pPr>
              <a:lvl6pPr eaLnBrk="0" fontAlgn="base" hangingPunct="0">
                <a:lnSpc>
                  <a:spcPct val="150000"/>
                </a:lnSpc>
                <a:spcAft>
                  <a:spcPct val="0"/>
                </a:spcAft>
                <a:buChar char="»"/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6pPr>
              <a:lvl7pPr eaLnBrk="0" fontAlgn="base" hangingPunct="0">
                <a:lnSpc>
                  <a:spcPct val="150000"/>
                </a:lnSpc>
                <a:spcAft>
                  <a:spcPct val="0"/>
                </a:spcAft>
                <a:buChar char="»"/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7pPr>
              <a:lvl8pPr eaLnBrk="0" fontAlgn="base" hangingPunct="0">
                <a:lnSpc>
                  <a:spcPct val="150000"/>
                </a:lnSpc>
                <a:spcAft>
                  <a:spcPct val="0"/>
                </a:spcAft>
                <a:buChar char="»"/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8pPr>
              <a:lvl9pPr eaLnBrk="0" fontAlgn="base" hangingPunct="0">
                <a:lnSpc>
                  <a:spcPct val="150000"/>
                </a:lnSpc>
                <a:spcAft>
                  <a:spcPct val="0"/>
                </a:spcAft>
                <a:buChar char="»"/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zh-TW" altLang="en-US" b="1" dirty="0">
                  <a:solidFill>
                    <a:srgbClr val="595959"/>
                  </a:solidFill>
                  <a:latin typeface="Agency FB" pitchFamily="34" charset="0"/>
                  <a:ea typeface="微软雅黑" pitchFamily="34" charset="-122"/>
                  <a:cs typeface="Times New Roman" pitchFamily="18" charset="0"/>
                </a:rPr>
                <a:t>生物性</a:t>
              </a:r>
              <a:endParaRPr lang="zh-CN" altLang="en-US" b="1" dirty="0">
                <a:solidFill>
                  <a:srgbClr val="595959"/>
                </a:solidFill>
                <a:latin typeface="Agency FB" pitchFamily="34" charset="0"/>
                <a:ea typeface="微软雅黑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B5F8D14E-ABDD-56C9-4959-AA66278C23BF}"/>
              </a:ext>
            </a:extLst>
          </p:cNvPr>
          <p:cNvGrpSpPr/>
          <p:nvPr/>
        </p:nvGrpSpPr>
        <p:grpSpPr>
          <a:xfrm>
            <a:off x="1072449" y="4181184"/>
            <a:ext cx="1646146" cy="867191"/>
            <a:chOff x="1424507" y="4052491"/>
            <a:chExt cx="1008063" cy="867191"/>
          </a:xfrm>
        </p:grpSpPr>
        <p:sp>
          <p:nvSpPr>
            <p:cNvPr id="14" name="TextBox 34">
              <a:extLst>
                <a:ext uri="{FF2B5EF4-FFF2-40B4-BE49-F238E27FC236}">
                  <a16:creationId xmlns:a16="http://schemas.microsoft.com/office/drawing/2014/main" id="{32257959-872E-C7F4-BB4E-E59EACB4D3A9}"/>
                </a:ext>
              </a:extLst>
            </p:cNvPr>
            <p:cNvSpPr txBox="1"/>
            <p:nvPr/>
          </p:nvSpPr>
          <p:spPr>
            <a:xfrm>
              <a:off x="1497532" y="4052491"/>
              <a:ext cx="863600" cy="6334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en-US"/>
              </a:defPPr>
              <a:lvl1pPr>
                <a:lnSpc>
                  <a:spcPct val="130000"/>
                </a:lnSpc>
                <a:defRPr sz="54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itchFamily="34" charset="0"/>
                  <a:ea typeface="微软雅黑" pitchFamily="34" charset="-122"/>
                  <a:cs typeface="Calibri" pitchFamily="34" charset="0"/>
                </a:defRPr>
              </a:lvl1pPr>
            </a:lstStyle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400" kern="0" dirty="0">
                  <a:solidFill>
                    <a:srgbClr val="714203"/>
                  </a:solidFill>
                  <a:latin typeface="Times New Roman" pitchFamily="18" charset="0"/>
                  <a:cs typeface="Times New Roman" pitchFamily="18" charset="0"/>
                </a:rPr>
                <a:t>04</a:t>
              </a:r>
              <a:endParaRPr lang="zh-CN" altLang="en-US" sz="4400" kern="0" dirty="0">
                <a:solidFill>
                  <a:srgbClr val="714203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38">
              <a:extLst>
                <a:ext uri="{FF2B5EF4-FFF2-40B4-BE49-F238E27FC236}">
                  <a16:creationId xmlns:a16="http://schemas.microsoft.com/office/drawing/2014/main" id="{8BB9C9D6-10C1-8B3E-E106-8A04E16581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4507" y="4581128"/>
              <a:ext cx="100806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1pPr>
              <a:lvl2pPr>
                <a:defRPr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2pPr>
              <a:lvl3pPr>
                <a:defRPr sz="16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3pPr>
              <a:lvl4pPr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4pPr>
              <a:lvl5pPr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5pPr>
              <a:lvl6pPr eaLnBrk="0" fontAlgn="base" hangingPunct="0">
                <a:lnSpc>
                  <a:spcPct val="150000"/>
                </a:lnSpc>
                <a:spcAft>
                  <a:spcPct val="0"/>
                </a:spcAft>
                <a:buChar char="»"/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6pPr>
              <a:lvl7pPr eaLnBrk="0" fontAlgn="base" hangingPunct="0">
                <a:lnSpc>
                  <a:spcPct val="150000"/>
                </a:lnSpc>
                <a:spcAft>
                  <a:spcPct val="0"/>
                </a:spcAft>
                <a:buChar char="»"/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7pPr>
              <a:lvl8pPr eaLnBrk="0" fontAlgn="base" hangingPunct="0">
                <a:lnSpc>
                  <a:spcPct val="150000"/>
                </a:lnSpc>
                <a:spcAft>
                  <a:spcPct val="0"/>
                </a:spcAft>
                <a:buChar char="»"/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8pPr>
              <a:lvl9pPr eaLnBrk="0" fontAlgn="base" hangingPunct="0">
                <a:lnSpc>
                  <a:spcPct val="150000"/>
                </a:lnSpc>
                <a:spcAft>
                  <a:spcPct val="0"/>
                </a:spcAft>
                <a:buChar char="»"/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zh-TW" altLang="en-US" b="1" dirty="0">
                  <a:solidFill>
                    <a:srgbClr val="595959"/>
                  </a:solidFill>
                  <a:latin typeface="Agency FB" pitchFamily="34" charset="0"/>
                  <a:ea typeface="微软雅黑" pitchFamily="34" charset="-122"/>
                  <a:cs typeface="Times New Roman" pitchFamily="18" charset="0"/>
                </a:rPr>
                <a:t>人因</a:t>
              </a:r>
              <a:endParaRPr lang="zh-CN" altLang="en-US" b="1" dirty="0">
                <a:solidFill>
                  <a:srgbClr val="595959"/>
                </a:solidFill>
                <a:latin typeface="Agency FB" pitchFamily="34" charset="0"/>
                <a:ea typeface="微软雅黑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6BE7DBE1-6BCA-AE93-65EB-ED5C8740FFD1}"/>
              </a:ext>
            </a:extLst>
          </p:cNvPr>
          <p:cNvGrpSpPr/>
          <p:nvPr/>
        </p:nvGrpSpPr>
        <p:grpSpPr>
          <a:xfrm>
            <a:off x="671304" y="5517232"/>
            <a:ext cx="2493603" cy="867191"/>
            <a:chOff x="1186456" y="5517232"/>
            <a:chExt cx="1527027" cy="867191"/>
          </a:xfrm>
        </p:grpSpPr>
        <p:sp>
          <p:nvSpPr>
            <p:cNvPr id="17" name="TextBox 32">
              <a:extLst>
                <a:ext uri="{FF2B5EF4-FFF2-40B4-BE49-F238E27FC236}">
                  <a16:creationId xmlns:a16="http://schemas.microsoft.com/office/drawing/2014/main" id="{E3772CE3-D8B4-F047-AAF3-33BFCC3C44FD}"/>
                </a:ext>
              </a:extLst>
            </p:cNvPr>
            <p:cNvSpPr txBox="1"/>
            <p:nvPr/>
          </p:nvSpPr>
          <p:spPr>
            <a:xfrm>
              <a:off x="1518170" y="5517232"/>
              <a:ext cx="863600" cy="6334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en-US"/>
              </a:defPPr>
              <a:lvl1pPr>
                <a:lnSpc>
                  <a:spcPct val="130000"/>
                </a:lnSpc>
                <a:defRPr sz="54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itchFamily="34" charset="0"/>
                  <a:ea typeface="微软雅黑" pitchFamily="34" charset="-122"/>
                  <a:cs typeface="Calibri" pitchFamily="34" charset="0"/>
                </a:defRPr>
              </a:lvl1pPr>
            </a:lstStyle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400" kern="0" dirty="0">
                  <a:solidFill>
                    <a:srgbClr val="F79646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05</a:t>
              </a:r>
              <a:endParaRPr lang="zh-CN" altLang="en-US" sz="4400" kern="0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39">
              <a:extLst>
                <a:ext uri="{FF2B5EF4-FFF2-40B4-BE49-F238E27FC236}">
                  <a16:creationId xmlns:a16="http://schemas.microsoft.com/office/drawing/2014/main" id="{6978EE64-AF10-341C-2133-A2EB422311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456" y="6045869"/>
              <a:ext cx="152702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1pPr>
              <a:lvl2pPr>
                <a:defRPr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2pPr>
              <a:lvl3pPr>
                <a:defRPr sz="16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3pPr>
              <a:lvl4pPr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4pPr>
              <a:lvl5pPr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5pPr>
              <a:lvl6pPr eaLnBrk="0" fontAlgn="base" hangingPunct="0">
                <a:lnSpc>
                  <a:spcPct val="150000"/>
                </a:lnSpc>
                <a:spcAft>
                  <a:spcPct val="0"/>
                </a:spcAft>
                <a:buChar char="»"/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6pPr>
              <a:lvl7pPr eaLnBrk="0" fontAlgn="base" hangingPunct="0">
                <a:lnSpc>
                  <a:spcPct val="150000"/>
                </a:lnSpc>
                <a:spcAft>
                  <a:spcPct val="0"/>
                </a:spcAft>
                <a:buChar char="»"/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7pPr>
              <a:lvl8pPr eaLnBrk="0" fontAlgn="base" hangingPunct="0">
                <a:lnSpc>
                  <a:spcPct val="150000"/>
                </a:lnSpc>
                <a:spcAft>
                  <a:spcPct val="0"/>
                </a:spcAft>
                <a:buChar char="»"/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8pPr>
              <a:lvl9pPr eaLnBrk="0" fontAlgn="base" hangingPunct="0">
                <a:lnSpc>
                  <a:spcPct val="150000"/>
                </a:lnSpc>
                <a:spcAft>
                  <a:spcPct val="0"/>
                </a:spcAft>
                <a:buChar char="»"/>
                <a:defRPr sz="1400">
                  <a:solidFill>
                    <a:srgbClr val="7F7F7F"/>
                  </a:solidFill>
                  <a:latin typeface="微软雅黑" pitchFamily="34" charset="-122"/>
                  <a:ea typeface="宋体" pitchFamily="2" charset="-122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zh-TW" altLang="en-US" b="1" dirty="0">
                  <a:solidFill>
                    <a:srgbClr val="595959"/>
                  </a:solidFill>
                  <a:latin typeface="Agency FB" pitchFamily="34" charset="0"/>
                  <a:ea typeface="微软雅黑" pitchFamily="34" charset="-122"/>
                  <a:cs typeface="Times New Roman" pitchFamily="18" charset="0"/>
                </a:rPr>
                <a:t>社會心理</a:t>
              </a:r>
              <a:endParaRPr lang="zh-CN" altLang="en-US" b="1" dirty="0">
                <a:solidFill>
                  <a:srgbClr val="595959"/>
                </a:solidFill>
                <a:latin typeface="Agency FB" pitchFamily="34" charset="0"/>
                <a:ea typeface="微软雅黑" pitchFamily="34" charset="-122"/>
                <a:cs typeface="Times New Roman" pitchFamily="18" charset="0"/>
              </a:endParaRPr>
            </a:p>
          </p:txBody>
        </p:sp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522A5616-9312-5105-657C-BC9FCB072E69}"/>
              </a:ext>
            </a:extLst>
          </p:cNvPr>
          <p:cNvSpPr/>
          <p:nvPr/>
        </p:nvSpPr>
        <p:spPr>
          <a:xfrm>
            <a:off x="2565645" y="1785630"/>
            <a:ext cx="87892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異常溫度、異常氣壓、噪音、局部振動、輻射。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D02CC1F4-74A8-5D05-DCB1-037F2817EFD8}"/>
              </a:ext>
            </a:extLst>
          </p:cNvPr>
          <p:cNvSpPr/>
          <p:nvPr/>
        </p:nvSpPr>
        <p:spPr>
          <a:xfrm>
            <a:off x="2622677" y="588080"/>
            <a:ext cx="87892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粉塵、有機溶劑、強酸強鹼、有毒氣體、重金屬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7ADDF4B-DC1C-859F-5D61-6B0E74E14105}"/>
              </a:ext>
            </a:extLst>
          </p:cNvPr>
          <p:cNvSpPr/>
          <p:nvPr/>
        </p:nvSpPr>
        <p:spPr>
          <a:xfrm>
            <a:off x="2454000" y="2752802"/>
            <a:ext cx="96392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微生物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​（細菌、病毒、黴菌等）、</a:t>
            </a: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寄生蟲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​（蛔蟲、蟯蟲、鉤蟲、肝吸蟲等）、</a:t>
            </a: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昆蟲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​（蝨、蚤、蚊、蜂 等）、</a:t>
            </a: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動植物及其製品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​（如動物之毛屑、分泌物或排泄物、花粉等）。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4942B89-5FD8-CAEA-8F46-F8301EDDB572}"/>
              </a:ext>
            </a:extLst>
          </p:cNvPr>
          <p:cNvSpPr/>
          <p:nvPr/>
        </p:nvSpPr>
        <p:spPr>
          <a:xfrm>
            <a:off x="2454000" y="4217378"/>
            <a:ext cx="96392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長期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負重所造成之脊椎傷害、高重覆性手腕的動作造成腕道症候群等，都是因為</a:t>
            </a: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人體與機器設備的介面</a:t>
            </a:r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沒有適當的調配所致這種問題稱為人因工程​（或人體工學）危害。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83943FF-60C0-582E-89C7-A49FB8E8BE53}"/>
              </a:ext>
            </a:extLst>
          </p:cNvPr>
          <p:cNvSpPr/>
          <p:nvPr/>
        </p:nvSpPr>
        <p:spPr>
          <a:xfrm>
            <a:off x="2397295" y="5750534"/>
            <a:ext cx="92400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微軟正黑體" pitchFamily="34" charset="-120"/>
                <a:ea typeface="微軟正黑體" pitchFamily="34" charset="-120"/>
              </a:rPr>
              <a:t>職業促發腦血管及心臟疾病​（過勞）、工作相關心理壓力事件引起精神疾病認定 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E94C7F2-9779-4285-A5B4-ADB624D8E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9301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8C09CD5-1B78-07D0-7A7C-D6600B3C0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330821"/>
            <a:ext cx="9144793" cy="5809992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C1257CD-AFF4-42CC-B097-B406EAEE4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8942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434;p181"/>
          <p:cNvSpPr/>
          <p:nvPr/>
        </p:nvSpPr>
        <p:spPr>
          <a:xfrm>
            <a:off x="3192375" y="908720"/>
            <a:ext cx="2637574" cy="190857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24745"/>
            <a:ext cx="3014476" cy="216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514152" y="332657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化學性危害因子</a:t>
            </a:r>
          </a:p>
        </p:txBody>
      </p:sp>
      <p:sp>
        <p:nvSpPr>
          <p:cNvPr id="6" name="TextBox 22"/>
          <p:cNvSpPr txBox="1"/>
          <p:nvPr/>
        </p:nvSpPr>
        <p:spPr>
          <a:xfrm>
            <a:off x="3385677" y="2918963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化學實驗室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497249" y="3799495"/>
            <a:ext cx="1853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清潔用品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207987" y="4168827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農藥、除草劑</a:t>
            </a:r>
          </a:p>
        </p:txBody>
      </p:sp>
      <p:pic>
        <p:nvPicPr>
          <p:cNvPr id="9" name="Picture 2" descr="https://pubchem.osha.gov.tw/UploadFolder/upload/images/108%e5%b9%b4%e6%b5%b7%e5%a0%b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73" y="2049206"/>
            <a:ext cx="2459493" cy="358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6"/>
          <a:srcRect l="19688" r="23193"/>
          <a:stretch/>
        </p:blipFill>
        <p:spPr>
          <a:xfrm>
            <a:off x="6379102" y="4247957"/>
            <a:ext cx="1224136" cy="2143125"/>
          </a:xfrm>
          <a:prstGeom prst="rect">
            <a:avLst/>
          </a:prstGeom>
        </p:spPr>
      </p:pic>
      <p:pic>
        <p:nvPicPr>
          <p:cNvPr id="11" name="Picture 4" descr="https://img2.momoshop.com.tw/goodsimg/0006/845/900/6845900_R.jpg?t=160018209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1" t="8269" r="18102" b="23993"/>
          <a:stretch/>
        </p:blipFill>
        <p:spPr bwMode="auto">
          <a:xfrm>
            <a:off x="5447929" y="4869161"/>
            <a:ext cx="1108359" cy="117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8"/>
          <a:srcRect l="17209" r="14751" b="3110"/>
          <a:stretch/>
        </p:blipFill>
        <p:spPr>
          <a:xfrm>
            <a:off x="8011724" y="4731004"/>
            <a:ext cx="2250724" cy="1800201"/>
          </a:xfrm>
          <a:prstGeom prst="rect">
            <a:avLst/>
          </a:prstGeom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52F5E0D-53B6-4763-8A80-02435C564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12</a:t>
            </a:fld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4121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5643AE-4C0F-24FF-87BC-8C0AA328C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中暑、熱衰竭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668DFD3-3BAD-6616-1F5D-2E13AB374B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好熱好熱，流汗不流汗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0F5465B-AC1B-470A-9402-D42591019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2434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719737" y="733359"/>
            <a:ext cx="3286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物理性危害因子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高溫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665" y="1484784"/>
            <a:ext cx="5856651" cy="4392488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60A89A8-F029-4191-AC12-714D96FD7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14</a:t>
            </a:fld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2649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430FD036-E350-1D08-0DE8-21B76997B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581" y="0"/>
            <a:ext cx="6858000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F9E0B960-2655-C4A0-320F-5E7950CB5B6E}"/>
              </a:ext>
            </a:extLst>
          </p:cNvPr>
          <p:cNvSpPr txBox="1"/>
          <p:nvPr/>
        </p:nvSpPr>
        <p:spPr>
          <a:xfrm>
            <a:off x="0" y="6211669"/>
            <a:ext cx="60981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圖引自</a:t>
            </a:r>
            <a:endParaRPr lang="en-US" altLang="zh-TW" dirty="0"/>
          </a:p>
          <a:p>
            <a:r>
              <a:rPr lang="en-US" altLang="zh-TW" dirty="0"/>
              <a:t>https://heho.com.tw/archives/868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9EE66A5-DFB7-472E-85F5-9F2FCE5AD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4857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3321A0EF-84E1-2A1C-68A1-368A8940C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E4F1924-6206-448A-AF58-2114370E9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7540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47773BC-2FED-8DE2-0564-D692DBD94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4AB52BF-FC89-429B-AE85-79F855F67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9361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053C26D-9114-30A6-B3BA-38AE2685B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46A06E0-696A-4939-8991-7DB575B23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0342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23154D7-101D-C342-2FE0-6D43161EA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A87D114-A843-4938-948E-4257B0B8E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1049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7C00A5-C1D0-E4BE-69C2-A11272469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大綱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68327ED-C1F5-BF92-16B6-3808081E387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1413689"/>
            <a:ext cx="10511211" cy="334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2400" b="0" i="0" u="none" strike="noStrike" cap="none" normalizeH="0" baseline="0" dirty="0">
                <a:ln>
                  <a:noFill/>
                </a:ln>
                <a:solidFill>
                  <a:srgbClr val="500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(一)職安法法規概述(如：職災定義、工作/勞動/作業場所定義、工作者定義、</a:t>
            </a:r>
            <a:endParaRPr kumimoji="0" lang="en-US" altLang="zh-TW" sz="2400" b="0" i="0" u="none" strike="noStrike" cap="none" normalizeH="0" baseline="0" dirty="0">
              <a:ln>
                <a:noFill/>
              </a:ln>
              <a:solidFill>
                <a:srgbClr val="500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2400" b="0" i="0" u="none" strike="noStrike" cap="none" normalizeH="0" baseline="0" dirty="0">
                <a:ln>
                  <a:noFill/>
                </a:ln>
                <a:solidFill>
                  <a:srgbClr val="500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職災認定方式、重大職災定義等)</a:t>
            </a:r>
            <a:endParaRPr kumimoji="0" lang="zh-TW" altLang="zh-TW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2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(二)人因工程的危害與預防</a:t>
            </a:r>
            <a:r>
              <a:rPr kumimoji="0" lang="zh-TW" altLang="en-US" sz="2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altLang="zh-TW" sz="24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2400" b="0" i="0" u="none" strike="noStrike" cap="none" normalizeH="0" baseline="0" dirty="0">
                <a:ln>
                  <a:noFill/>
                </a:ln>
                <a:solidFill>
                  <a:srgbClr val="500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(三)熱危害與預防(如：中暑的預防與緊急處置)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2400" b="0" i="0" u="none" strike="noStrike" cap="none" normalizeH="0" baseline="0" dirty="0">
                <a:ln>
                  <a:noFill/>
                </a:ln>
                <a:solidFill>
                  <a:srgbClr val="500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(四)生物性危害與預防(本校燕巢校區有蛇出沒、兩校區部分區域有蜜蜂)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2400" b="0" i="0" u="none" strike="noStrike" cap="none" normalizeH="0" baseline="0" dirty="0">
                <a:ln>
                  <a:noFill/>
                </a:ln>
                <a:solidFill>
                  <a:srgbClr val="500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(五)實驗場所的危害與預防(如：化學品、感電、機械設備)</a:t>
            </a:r>
            <a:endParaRPr kumimoji="0" lang="zh-TW" altLang="zh-TW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7919DED-8EF9-4840-8695-2D72E675E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7490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7"/>
          <p:cNvSpPr txBox="1"/>
          <p:nvPr/>
        </p:nvSpPr>
        <p:spPr>
          <a:xfrm>
            <a:off x="4367808" y="1770852"/>
            <a:ext cx="2335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噪音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落葉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割草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609" y="2560740"/>
            <a:ext cx="3320697" cy="332069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016" y="2204866"/>
            <a:ext cx="3024336" cy="403244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591498" y="692697"/>
            <a:ext cx="32864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物理性危害因子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噪音</a:t>
            </a:r>
            <a:endParaRPr lang="zh-TW" altLang="en-US" sz="2400" b="1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02BE709-82FE-4D4F-8AFE-0F6B6A48D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20</a:t>
            </a:fld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174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719736" y="733359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生物性危害因子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1763713"/>
            <a:ext cx="590550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622C578-425C-4DCB-9B18-5C30BA3DC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21</a:t>
            </a:fld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30824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719736" y="733359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生物性危害因子</a:t>
            </a:r>
          </a:p>
        </p:txBody>
      </p:sp>
      <p:pic>
        <p:nvPicPr>
          <p:cNvPr id="3" name="Picture 2" descr="covid-19 | 財團法人高等教育國際合作基金會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239" y="1533387"/>
            <a:ext cx="3710767" cy="208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845" y="3921370"/>
            <a:ext cx="3577208" cy="188581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3" y="1533387"/>
            <a:ext cx="4101207" cy="410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F9AEAFA-3CF9-4FE7-A62D-3C22A5F36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22</a:t>
            </a:fld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5752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0667E1D-1863-CD71-D242-81CF3FA65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279" y="76468"/>
            <a:ext cx="8940085" cy="6705064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8FBBC5BF-A748-6218-11C3-595D3CE78451}"/>
              </a:ext>
            </a:extLst>
          </p:cNvPr>
          <p:cNvSpPr txBox="1"/>
          <p:nvPr/>
        </p:nvSpPr>
        <p:spPr>
          <a:xfrm>
            <a:off x="2324636" y="6412200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圖引自</a:t>
            </a:r>
            <a:r>
              <a:rPr lang="en-US" altLang="zh-TW" dirty="0"/>
              <a:t>https://havemary.com/article.php?id=5981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FA93BF7-0B95-4949-93B7-B1B66A2CA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0661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B3819E1-498F-4CA6-8600-F9A18072F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蛇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AE593E1-9D99-4A99-8A8C-2A0177FB6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TW" altLang="en-US" dirty="0"/>
              <a:t>蛇，基本上不會主動攻擊，保持距離就好。</a:t>
            </a:r>
            <a:endParaRPr lang="en-US" altLang="zh-TW" dirty="0"/>
          </a:p>
          <a:p>
            <a:pPr>
              <a:lnSpc>
                <a:spcPct val="150000"/>
              </a:lnSpc>
            </a:pPr>
            <a:r>
              <a:rPr lang="zh-TW" altLang="en-US" dirty="0"/>
              <a:t>眼鏡蛇、龜殼花，攻擊性較強，但也還好</a:t>
            </a:r>
            <a:endParaRPr lang="en-US" altLang="zh-TW" dirty="0"/>
          </a:p>
          <a:p>
            <a:pPr>
              <a:lnSpc>
                <a:spcPct val="150000"/>
              </a:lnSpc>
            </a:pPr>
            <a:r>
              <a:rPr lang="zh-TW" altLang="en-US" dirty="0"/>
              <a:t>學生的動作，保持冷靜，後退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2019C47-21FD-470A-8BEF-85D373FBC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5033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352;p176"/>
          <p:cNvSpPr/>
          <p:nvPr/>
        </p:nvSpPr>
        <p:spPr>
          <a:xfrm>
            <a:off x="2470818" y="2174464"/>
            <a:ext cx="3767455" cy="1559409"/>
          </a:xfrm>
          <a:prstGeom prst="rect">
            <a:avLst/>
          </a:prstGeom>
          <a:blipFill rotWithShape="1">
            <a:blip r:embed="rId3">
              <a:alphaModFix/>
            </a:blip>
            <a:srcRect/>
            <a:stretch>
              <a:fillRect t="-33394" b="1"/>
            </a:stretch>
          </a:blipFill>
          <a:ln w="38100">
            <a:solidFill>
              <a:srgbClr val="7BE1C1"/>
            </a:solidFill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719736" y="733359"/>
            <a:ext cx="3594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其他危害因子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感電危害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474" y="1405890"/>
            <a:ext cx="4225290" cy="244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4005064"/>
            <a:ext cx="3429858" cy="1940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Google Shape;3354;p176"/>
          <p:cNvSpPr/>
          <p:nvPr/>
        </p:nvSpPr>
        <p:spPr>
          <a:xfrm>
            <a:off x="6384033" y="4355310"/>
            <a:ext cx="3767455" cy="1742289"/>
          </a:xfrm>
          <a:prstGeom prst="rect">
            <a:avLst/>
          </a:prstGeom>
          <a:blipFill rotWithShape="1">
            <a:blip r:embed="rId6">
              <a:alphaModFix/>
            </a:blip>
            <a:srcRect/>
            <a:stretch>
              <a:fillRect t="-18635" b="-1"/>
            </a:stretch>
          </a:blipFill>
          <a:ln w="38100">
            <a:solidFill>
              <a:srgbClr val="7BE1C1"/>
            </a:solidFill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47EDB5E-96EB-44A9-8D38-E06C5253C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25</a:t>
            </a:fld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96866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352;p176"/>
          <p:cNvSpPr/>
          <p:nvPr/>
        </p:nvSpPr>
        <p:spPr>
          <a:xfrm>
            <a:off x="2470818" y="2174464"/>
            <a:ext cx="3767455" cy="1559409"/>
          </a:xfrm>
          <a:prstGeom prst="rect">
            <a:avLst/>
          </a:prstGeom>
          <a:blipFill rotWithShape="1">
            <a:blip r:embed="rId3">
              <a:alphaModFix/>
            </a:blip>
            <a:srcRect/>
            <a:stretch>
              <a:fillRect t="-33394" b="1"/>
            </a:stretch>
          </a:blipFill>
          <a:ln w="38100">
            <a:solidFill>
              <a:srgbClr val="7BE1C1"/>
            </a:solidFill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719736" y="733359"/>
            <a:ext cx="3594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其他危害因子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感電危害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474" y="1405890"/>
            <a:ext cx="4225290" cy="244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4005064"/>
            <a:ext cx="3429858" cy="1940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Google Shape;3354;p176"/>
          <p:cNvSpPr/>
          <p:nvPr/>
        </p:nvSpPr>
        <p:spPr>
          <a:xfrm>
            <a:off x="6384033" y="4355310"/>
            <a:ext cx="3767455" cy="1742289"/>
          </a:xfrm>
          <a:prstGeom prst="rect">
            <a:avLst/>
          </a:prstGeom>
          <a:blipFill rotWithShape="1">
            <a:blip r:embed="rId6">
              <a:alphaModFix/>
            </a:blip>
            <a:srcRect/>
            <a:stretch>
              <a:fillRect t="-18635" b="-1"/>
            </a:stretch>
          </a:blipFill>
          <a:ln w="38100">
            <a:solidFill>
              <a:srgbClr val="7BE1C1"/>
            </a:solidFill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454843F7-1275-4E70-9138-791D02E42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26</a:t>
            </a:fld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8916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007769" y="620689"/>
            <a:ext cx="2978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其他危害因子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墜落</a:t>
            </a:r>
            <a:endParaRPr lang="zh-TW" altLang="en-US" sz="2400" b="1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640" y="1172717"/>
            <a:ext cx="7056784" cy="5530568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F542BB5-7FC3-4C34-A841-F30896581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27</a:t>
            </a:fld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91765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007769" y="389856"/>
            <a:ext cx="2978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其他危害因子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墜落</a:t>
            </a:r>
            <a:endParaRPr lang="zh-TW" altLang="en-US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944357"/>
            <a:ext cx="5998616" cy="5446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8BEAF3C-D62A-4CA1-9D50-DF3B2FC44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28</a:t>
            </a:fld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70611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007769" y="620689"/>
            <a:ext cx="2978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其他危害因子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墜落</a:t>
            </a:r>
            <a:endParaRPr lang="zh-TW" altLang="en-US" sz="2400" b="1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137" y="761133"/>
            <a:ext cx="2180479" cy="326969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0487" y="4077072"/>
            <a:ext cx="3201453" cy="240421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3" y="1340769"/>
            <a:ext cx="3551969" cy="4735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3E2B39F-5BFC-439D-881D-492187EDC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29</a:t>
            </a:fld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0654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AECDD0-41FB-54AF-5BA9-8AAD18F0D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職業安全衛生法</a:t>
            </a:r>
            <a:r>
              <a:rPr lang="en-US" altLang="zh-TW" dirty="0"/>
              <a:t>(1/2)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B098338-69D0-72DB-8C5C-B4EF75793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TW" dirty="0"/>
              <a:t> </a:t>
            </a:r>
            <a:r>
              <a:rPr lang="zh-TW" altLang="en-US" dirty="0"/>
              <a:t>為防止職業災害，保障工作者安全及健康，特制定本法</a:t>
            </a:r>
            <a:endParaRPr lang="en-US" altLang="zh-TW" dirty="0"/>
          </a:p>
          <a:p>
            <a:pPr>
              <a:lnSpc>
                <a:spcPct val="100000"/>
              </a:lnSpc>
            </a:pPr>
            <a:r>
              <a:rPr lang="en-US" altLang="zh-TW" dirty="0"/>
              <a:t> </a:t>
            </a:r>
            <a:r>
              <a:rPr lang="zh-TW" altLang="en-US" dirty="0"/>
              <a:t>工作者：指勞工、自營作業者及其他受工作場所負責人指揮或監督從事勞動之人員。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承攬商、個人工作者</a:t>
            </a:r>
            <a:r>
              <a:rPr lang="en-US" altLang="zh-TW" dirty="0">
                <a:solidFill>
                  <a:srgbClr val="FF0000"/>
                </a:solidFill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zh-TW" altLang="en-US" dirty="0"/>
              <a:t>勞工：指受僱從事工作</a:t>
            </a:r>
            <a:r>
              <a:rPr lang="zh-TW" altLang="en-US" dirty="0">
                <a:solidFill>
                  <a:srgbClr val="FF0000"/>
                </a:solidFill>
              </a:rPr>
              <a:t>獲致工資者</a:t>
            </a:r>
            <a:r>
              <a:rPr lang="zh-TW" altLang="en-US" dirty="0"/>
              <a:t>。</a:t>
            </a:r>
            <a:endParaRPr lang="en-US" altLang="zh-TW" dirty="0"/>
          </a:p>
          <a:p>
            <a:pPr>
              <a:lnSpc>
                <a:spcPct val="100000"/>
              </a:lnSpc>
            </a:pPr>
            <a:r>
              <a:rPr lang="zh-TW" altLang="en-US" dirty="0"/>
              <a:t>雇主：指事業主或事業之經營負責人。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校長</a:t>
            </a:r>
            <a:r>
              <a:rPr lang="en-US" altLang="zh-TW" dirty="0">
                <a:solidFill>
                  <a:srgbClr val="FF0000"/>
                </a:solidFill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zh-TW" altLang="en-US" dirty="0"/>
              <a:t>職業災害：指因</a:t>
            </a:r>
            <a:r>
              <a:rPr lang="zh-TW" altLang="en-US" dirty="0">
                <a:solidFill>
                  <a:srgbClr val="FF0000"/>
                </a:solidFill>
              </a:rPr>
              <a:t>勞動場所</a:t>
            </a:r>
            <a:r>
              <a:rPr lang="zh-TW" altLang="en-US" dirty="0"/>
              <a:t>之建築物、機械、設備、原料、材料、化學品、氣體、蒸氣、粉塵等或</a:t>
            </a:r>
            <a:r>
              <a:rPr lang="zh-TW" altLang="en-US" dirty="0">
                <a:solidFill>
                  <a:srgbClr val="FF0000"/>
                </a:solidFill>
              </a:rPr>
              <a:t>作業活動</a:t>
            </a:r>
            <a:r>
              <a:rPr lang="zh-TW" altLang="en-US" dirty="0"/>
              <a:t>及其他</a:t>
            </a:r>
            <a:r>
              <a:rPr lang="zh-TW" altLang="en-US" dirty="0">
                <a:solidFill>
                  <a:srgbClr val="FF0000"/>
                </a:solidFill>
              </a:rPr>
              <a:t>職業上原因</a:t>
            </a:r>
            <a:r>
              <a:rPr lang="zh-TW" altLang="en-US" dirty="0"/>
              <a:t>引起之工作者疾病、傷害、失能或死亡。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1A6DAEF-0B33-4C34-9040-DFDC16A94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8522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719736" y="733359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人因工程危害因子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1556792"/>
            <a:ext cx="6953250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0F22DAC-1BBB-40F3-B8A1-7FF6DF95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30</a:t>
            </a:fld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76765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855641" y="1447963"/>
            <a:ext cx="1627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重複性動作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632" y="2024027"/>
            <a:ext cx="3624064" cy="2412268"/>
          </a:xfrm>
          <a:prstGeom prst="rect">
            <a:avLst/>
          </a:prstGeom>
        </p:spPr>
      </p:pic>
      <p:sp>
        <p:nvSpPr>
          <p:cNvPr id="4" name="TextBox 39"/>
          <p:cNvSpPr txBox="1"/>
          <p:nvPr/>
        </p:nvSpPr>
        <p:spPr>
          <a:xfrm>
            <a:off x="7374087" y="3851756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過度施力</a:t>
            </a:r>
          </a:p>
        </p:txBody>
      </p:sp>
      <p:pic>
        <p:nvPicPr>
          <p:cNvPr id="5" name="Picture 2" descr="自助搬家平價搬家新選擇| 雲收納-迷你儲存箱到府收送的臨時倉儲服務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3" y="4221088"/>
            <a:ext cx="4625951" cy="189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3719736" y="736580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人因工程危害因子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95B4872-9AE3-4769-BD7D-82748975C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31</a:t>
            </a:fld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25155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7FF85D-5168-B80A-A992-A490086BD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人因危害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6ED04EC-8BCC-A87E-ADD4-F2307AAB7D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人適應工作還是工作適應人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D87F57A-9EA3-421B-8768-5B38F633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58447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Picture 5" descr="cgan464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" b="5902"/>
          <a:stretch>
            <a:fillRect/>
          </a:stretch>
        </p:blipFill>
        <p:spPr bwMode="auto">
          <a:xfrm>
            <a:off x="2135189" y="0"/>
            <a:ext cx="6911975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7896226" y="1484314"/>
            <a:ext cx="2665413" cy="1512887"/>
          </a:xfrm>
          <a:prstGeom prst="wedgeRoundRectCallout">
            <a:avLst>
              <a:gd name="adj1" fmla="val -46486"/>
              <a:gd name="adj2" fmla="val -72667"/>
              <a:gd name="adj3" fmla="val 16667"/>
            </a:avLst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zh-TW" sz="2800" dirty="0">
                <a:latin typeface="微軟正黑體" pitchFamily="34" charset="-120"/>
              </a:rPr>
              <a:t>Now, that’s more ergonomic…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B69B4E5-8444-49BA-92DF-6CFB00FD9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33</a:t>
            </a:fld>
            <a:endParaRPr lang="zh-TW" alt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人因工程的範疇 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idx="1"/>
          </p:nvPr>
        </p:nvSpPr>
        <p:spPr>
          <a:xfrm>
            <a:off x="1838325" y="1600201"/>
            <a:ext cx="8686800" cy="4525963"/>
          </a:xfrm>
        </p:spPr>
        <p:txBody>
          <a:bodyPr/>
          <a:lstStyle/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美國稱為「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Human Factors Engineering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」 ，歐洲稱為「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Ergonomics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」。</a:t>
            </a:r>
          </a:p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我國稱為「人因工程」或「人體工學」。</a:t>
            </a:r>
          </a:p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研究人員或群體在生活或工作上涉及的產品、設備與環境的交互作用。</a:t>
            </a:r>
          </a:p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了解人體的能力與限制，運用人因工程，改善使用的器物與環境，以求更能配合人體的能力及人們的需求。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8077200" y="6372225"/>
            <a:ext cx="2133600" cy="476250"/>
          </a:xfrm>
          <a:prstGeom prst="rect">
            <a:avLst/>
          </a:prstGeom>
        </p:spPr>
        <p:txBody>
          <a:bodyPr/>
          <a:lstStyle/>
          <a:p>
            <a:fld id="{ADE0D862-55DC-4401-9BFF-82058A8324EB}" type="slidenum">
              <a:rPr lang="en-US" altLang="zh-TW"/>
              <a:pPr/>
              <a:t>34</a:t>
            </a:fld>
            <a:endParaRPr lang="en-US" altLang="zh-TW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982788" y="1852613"/>
            <a:ext cx="4038600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defTabSz="4572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kumimoji="1" lang="zh-TW" altLang="en-US" sz="3200" dirty="0">
                <a:latin typeface="Arial Unicode MS" pitchFamily="34" charset="-120"/>
                <a:ea typeface="微軟正黑體"/>
                <a:cs typeface="微軟正黑體"/>
              </a:rPr>
              <a:t>人方面</a:t>
            </a:r>
          </a:p>
          <a:p>
            <a:pPr marL="342900" indent="-3429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kumimoji="1" lang="zh-TW" altLang="en-US" sz="3200" dirty="0">
                <a:latin typeface="Arial Unicode MS" pitchFamily="34" charset="-120"/>
                <a:ea typeface="微軟正黑體"/>
                <a:cs typeface="微軟正黑體"/>
              </a:rPr>
              <a:t>心理學</a:t>
            </a:r>
          </a:p>
          <a:p>
            <a:pPr marL="342900" indent="-3429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kumimoji="1" lang="zh-TW" altLang="en-US" sz="3200" dirty="0">
                <a:latin typeface="Arial Unicode MS" pitchFamily="34" charset="-120"/>
                <a:ea typeface="微軟正黑體"/>
                <a:cs typeface="微軟正黑體"/>
              </a:rPr>
              <a:t>生理學</a:t>
            </a:r>
            <a:r>
              <a:rPr kumimoji="1" lang="en-US" altLang="zh-TW" sz="3200" dirty="0">
                <a:latin typeface="Arial Unicode MS" pitchFamily="34" charset="-120"/>
                <a:ea typeface="微軟正黑體"/>
                <a:cs typeface="微軟正黑體"/>
              </a:rPr>
              <a:t>/</a:t>
            </a:r>
            <a:r>
              <a:rPr kumimoji="1" lang="zh-TW" altLang="en-US" sz="3200" dirty="0">
                <a:latin typeface="Arial Unicode MS" pitchFamily="34" charset="-120"/>
                <a:ea typeface="微軟正黑體"/>
                <a:cs typeface="微軟正黑體"/>
              </a:rPr>
              <a:t>醫學</a:t>
            </a:r>
            <a:r>
              <a:rPr kumimoji="1" lang="en-US" altLang="zh-TW" sz="3200" dirty="0">
                <a:latin typeface="Arial Unicode MS" pitchFamily="34" charset="-120"/>
                <a:ea typeface="微軟正黑體"/>
                <a:cs typeface="微軟正黑體"/>
              </a:rPr>
              <a:t>(</a:t>
            </a:r>
            <a:r>
              <a:rPr kumimoji="1" lang="zh-TW" altLang="en-US" sz="3200" dirty="0">
                <a:latin typeface="Arial Unicode MS" pitchFamily="34" charset="-120"/>
                <a:ea typeface="微軟正黑體"/>
                <a:cs typeface="微軟正黑體"/>
              </a:rPr>
              <a:t>人體計測學、肌動學</a:t>
            </a:r>
            <a:r>
              <a:rPr kumimoji="1" lang="en-US" altLang="zh-TW" sz="3200" dirty="0">
                <a:latin typeface="Arial Unicode MS" pitchFamily="34" charset="-120"/>
                <a:ea typeface="微軟正黑體"/>
                <a:cs typeface="微軟正黑體"/>
              </a:rPr>
              <a:t>)</a:t>
            </a:r>
          </a:p>
          <a:p>
            <a:pPr marL="342900" indent="-3429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kumimoji="1" lang="zh-TW" altLang="en-US" sz="3200" dirty="0">
                <a:latin typeface="Arial Unicode MS" pitchFamily="34" charset="-120"/>
                <a:ea typeface="微軟正黑體"/>
                <a:cs typeface="微軟正黑體"/>
              </a:rPr>
              <a:t>人類學</a:t>
            </a:r>
          </a:p>
          <a:p>
            <a:pPr marL="342900" indent="-342900" defTabSz="4572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kumimoji="1" lang="zh-TW" altLang="en-US" sz="3200" dirty="0">
                <a:latin typeface="Arial Unicode MS" pitchFamily="34" charset="-120"/>
                <a:ea typeface="微軟正黑體"/>
                <a:cs typeface="微軟正黑體"/>
              </a:rPr>
              <a:t>生物學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099176" y="1852614"/>
            <a:ext cx="3884613" cy="3417887"/>
          </a:xfrm>
          <a:prstGeom prst="rect">
            <a:avLst/>
          </a:prstGeom>
        </p:spPr>
        <p:txBody>
          <a:bodyPr/>
          <a:lstStyle/>
          <a:p>
            <a:pPr marL="342900" indent="-342900" defTabSz="4572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kumimoji="1" lang="zh-TW" altLang="en-US" sz="3200" dirty="0">
                <a:latin typeface="微軟正黑體" pitchFamily="34" charset="-120"/>
                <a:ea typeface="微軟正黑體" pitchFamily="34" charset="-120"/>
              </a:rPr>
              <a:t>物方面</a:t>
            </a:r>
          </a:p>
          <a:p>
            <a:pPr marL="342900" indent="-342900" defTabSz="4572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kumimoji="1" lang="zh-TW" altLang="en-US" sz="3200" dirty="0">
                <a:latin typeface="微軟正黑體" pitchFamily="34" charset="-120"/>
                <a:ea typeface="微軟正黑體" pitchFamily="34" charset="-120"/>
              </a:rPr>
              <a:t>力學</a:t>
            </a:r>
            <a:r>
              <a:rPr kumimoji="1" lang="en-US" altLang="zh-TW" sz="32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1" lang="zh-TW" altLang="en-US" sz="3200" dirty="0">
                <a:latin typeface="微軟正黑體" pitchFamily="34" charset="-120"/>
                <a:ea typeface="微軟正黑體" pitchFamily="34" charset="-120"/>
              </a:rPr>
              <a:t>生物力學、靜力、動力、流力</a:t>
            </a:r>
            <a:r>
              <a:rPr kumimoji="1" lang="en-US" altLang="zh-TW" sz="3200" dirty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342900" indent="-342900" defTabSz="4572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kumimoji="1" lang="zh-TW" altLang="en-US" sz="3200" dirty="0">
                <a:latin typeface="微軟正黑體" pitchFamily="34" charset="-120"/>
                <a:ea typeface="微軟正黑體" pitchFamily="34" charset="-120"/>
              </a:rPr>
              <a:t>數學</a:t>
            </a:r>
            <a:r>
              <a:rPr kumimoji="1" lang="en-US" altLang="zh-TW" sz="32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1" lang="zh-TW" altLang="en-US" sz="3200" dirty="0">
                <a:latin typeface="微軟正黑體" pitchFamily="34" charset="-120"/>
                <a:ea typeface="微軟正黑體" pitchFamily="34" charset="-120"/>
              </a:rPr>
              <a:t>包括統計學</a:t>
            </a:r>
            <a:r>
              <a:rPr kumimoji="1" lang="en-US" altLang="zh-TW" sz="3200" dirty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342900" indent="-342900" defTabSz="4572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kumimoji="1" lang="zh-TW" altLang="en-US" sz="3200" dirty="0">
                <a:latin typeface="微軟正黑體" pitchFamily="34" charset="-120"/>
                <a:ea typeface="微軟正黑體" pitchFamily="34" charset="-120"/>
              </a:rPr>
              <a:t>工程學</a:t>
            </a:r>
            <a:r>
              <a:rPr kumimoji="1" lang="en-US" altLang="zh-TW" sz="32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1" lang="zh-TW" altLang="en-US" sz="3200" dirty="0">
                <a:latin typeface="微軟正黑體" pitchFamily="34" charset="-120"/>
                <a:ea typeface="微軟正黑體" pitchFamily="34" charset="-120"/>
              </a:rPr>
              <a:t>電子、機械、工業管理、照明</a:t>
            </a:r>
            <a:r>
              <a:rPr kumimoji="1" lang="en-US" altLang="zh-TW" sz="3200" dirty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342900" indent="-342900" defTabSz="4572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kumimoji="1" lang="zh-TW" altLang="en-US" sz="3200" dirty="0">
                <a:latin typeface="微軟正黑體" pitchFamily="34" charset="-120"/>
                <a:ea typeface="微軟正黑體" pitchFamily="34" charset="-120"/>
              </a:rPr>
              <a:t>管理學</a:t>
            </a:r>
            <a:r>
              <a:rPr kumimoji="1" lang="en-US" altLang="zh-TW" sz="32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1" lang="zh-TW" altLang="en-US" sz="3200" dirty="0">
                <a:latin typeface="微軟正黑體" pitchFamily="34" charset="-120"/>
                <a:ea typeface="微軟正黑體" pitchFamily="34" charset="-120"/>
              </a:rPr>
              <a:t>系統規劃</a:t>
            </a:r>
            <a:r>
              <a:rPr kumimoji="1" lang="en-US" altLang="zh-TW" sz="3200" dirty="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342900" indent="-342900" defTabSz="4572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kumimoji="1" lang="en-US" altLang="zh-TW" sz="3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1703388" y="274638"/>
            <a:ext cx="8064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200" b="1" dirty="0">
                <a:solidFill>
                  <a:srgbClr val="143D94"/>
                </a:solidFill>
                <a:latin typeface="微軟正黑體"/>
                <a:ea typeface="微軟正黑體"/>
                <a:cs typeface="微軟正黑體"/>
              </a:rPr>
              <a:t>人因工程的範疇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6F7B9CA-DD1F-490C-8BDA-E81DFA32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35</a:t>
            </a:fld>
            <a:endParaRPr lang="zh-TW" alt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人因工程的特性 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定義：設計</a:t>
            </a:r>
          </a:p>
          <a:p>
            <a:pPr lvl="1"/>
            <a:r>
              <a:rPr lang="zh-TW" altLang="en-US" dirty="0"/>
              <a:t>工具</a:t>
            </a:r>
          </a:p>
          <a:p>
            <a:pPr lvl="1"/>
            <a:r>
              <a:rPr lang="zh-TW" altLang="en-US" dirty="0"/>
              <a:t>工作站</a:t>
            </a:r>
          </a:p>
          <a:p>
            <a:pPr lvl="1"/>
            <a:r>
              <a:rPr lang="zh-TW" altLang="en-US" dirty="0"/>
              <a:t>工作方法</a:t>
            </a:r>
          </a:p>
          <a:p>
            <a:pPr lvl="1"/>
            <a:r>
              <a:rPr lang="zh-TW" altLang="en-US" dirty="0"/>
              <a:t>工作環境</a:t>
            </a:r>
          </a:p>
          <a:p>
            <a:pPr lvl="1">
              <a:buFont typeface="Wingdings" pitchFamily="2" charset="2"/>
              <a:buNone/>
            </a:pPr>
            <a:r>
              <a:rPr lang="zh-TW" altLang="en-US" sz="3200" dirty="0"/>
              <a:t>以符合人的能力。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8077200" y="6372225"/>
            <a:ext cx="2133600" cy="476250"/>
          </a:xfrm>
          <a:prstGeom prst="rect">
            <a:avLst/>
          </a:prstGeom>
        </p:spPr>
        <p:txBody>
          <a:bodyPr/>
          <a:lstStyle/>
          <a:p>
            <a:fld id="{B483D8B7-F4C0-48AC-AAA4-ADB1BD2587FF}" type="slidenum">
              <a:rPr lang="en-US" altLang="zh-TW"/>
              <a:pPr/>
              <a:t>36</a:t>
            </a:fld>
            <a:endParaRPr lang="en-US" altLang="zh-TW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人因工程的特性 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idx="1"/>
          </p:nvPr>
        </p:nvSpPr>
        <p:spPr>
          <a:xfrm>
            <a:off x="1982788" y="1770064"/>
            <a:ext cx="8229600" cy="3487737"/>
          </a:xfrm>
        </p:spPr>
        <p:txBody>
          <a:bodyPr/>
          <a:lstStyle/>
          <a:p>
            <a:r>
              <a:rPr lang="zh-TW" altLang="en-US" dirty="0">
                <a:latin typeface="Arial Unicode MS" pitchFamily="34" charset="-120"/>
              </a:rPr>
              <a:t>其要點為：</a:t>
            </a:r>
          </a:p>
          <a:p>
            <a:endParaRPr lang="zh-TW" altLang="en-US" dirty="0">
              <a:latin typeface="Arial Unicode MS" pitchFamily="34" charset="-120"/>
            </a:endParaRPr>
          </a:p>
          <a:p>
            <a:pPr>
              <a:buFont typeface="Wingdings" pitchFamily="2" charset="2"/>
              <a:buNone/>
            </a:pPr>
            <a:r>
              <a:rPr lang="zh-TW" altLang="en-US" dirty="0">
                <a:latin typeface="Arial Unicode MS" pitchFamily="34" charset="-120"/>
              </a:rPr>
              <a:t>★以工作來適應人★</a:t>
            </a:r>
          </a:p>
          <a:p>
            <a:endParaRPr lang="zh-TW" altLang="en-US" dirty="0">
              <a:latin typeface="Arial Unicode MS" pitchFamily="34" charset="-120"/>
            </a:endParaRPr>
          </a:p>
          <a:p>
            <a:pPr>
              <a:buFont typeface="Wingdings" pitchFamily="2" charset="2"/>
              <a:buNone/>
            </a:pPr>
            <a:r>
              <a:rPr lang="zh-TW" altLang="en-US" dirty="0">
                <a:latin typeface="Arial Unicode MS" pitchFamily="34" charset="-120"/>
              </a:rPr>
              <a:t> ★非以人來適應工作★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8077200" y="6372225"/>
            <a:ext cx="2133600" cy="476250"/>
          </a:xfrm>
          <a:prstGeom prst="rect">
            <a:avLst/>
          </a:prstGeom>
        </p:spPr>
        <p:txBody>
          <a:bodyPr/>
          <a:lstStyle/>
          <a:p>
            <a:fld id="{72FECCAB-407B-4F30-8A6E-36E866E9B67D}" type="slidenum">
              <a:rPr lang="en-US" altLang="zh-TW"/>
              <a:pPr/>
              <a:t>37</a:t>
            </a:fld>
            <a:endParaRPr lang="en-US" altLang="zh-TW"/>
          </a:p>
        </p:txBody>
      </p:sp>
      <p:pic>
        <p:nvPicPr>
          <p:cNvPr id="7" name="Picture 6" descr="mecedora%20lateral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4" y="1025527"/>
            <a:ext cx="2835275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人因工程的特性 </a:t>
            </a:r>
            <a:r>
              <a:rPr lang="en-US" altLang="zh-TW"/>
              <a:t>(</a:t>
            </a:r>
            <a:r>
              <a:rPr lang="zh-TW" altLang="en-US"/>
              <a:t>目標</a:t>
            </a:r>
            <a:r>
              <a:rPr lang="en-US" altLang="zh-TW"/>
              <a:t>)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idx="1"/>
          </p:nvPr>
        </p:nvSpPr>
        <p:spPr>
          <a:xfrm>
            <a:off x="1012749" y="1582551"/>
            <a:ext cx="9766867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zh-TW" altLang="en-US" dirty="0">
                <a:latin typeface="Arial Unicode MS" pitchFamily="34" charset="-120"/>
              </a:rPr>
              <a:t>活動與工作的效果</a:t>
            </a:r>
            <a:r>
              <a:rPr lang="en-US" altLang="zh-TW" dirty="0">
                <a:latin typeface="Arial Unicode MS" pitchFamily="34" charset="-120"/>
              </a:rPr>
              <a:t>(Effectiveness)</a:t>
            </a:r>
            <a:r>
              <a:rPr lang="zh-TW" altLang="en-US" dirty="0">
                <a:latin typeface="Arial Unicode MS" pitchFamily="34" charset="-120"/>
              </a:rPr>
              <a:t>及效率</a:t>
            </a:r>
            <a:r>
              <a:rPr lang="en-US" altLang="zh-TW" dirty="0">
                <a:latin typeface="Arial Unicode MS" pitchFamily="34" charset="-120"/>
              </a:rPr>
              <a:t>( Efficiency)</a:t>
            </a:r>
            <a:r>
              <a:rPr lang="zh-TW" altLang="en-US" dirty="0">
                <a:latin typeface="Arial Unicode MS" pitchFamily="34" charset="-120"/>
              </a:rPr>
              <a:t>的提高，包括：</a:t>
            </a:r>
          </a:p>
          <a:p>
            <a:pPr lvl="1">
              <a:lnSpc>
                <a:spcPct val="90000"/>
              </a:lnSpc>
            </a:pPr>
            <a:r>
              <a:rPr lang="zh-TW" altLang="en-US" dirty="0">
                <a:latin typeface="Arial Unicode MS" pitchFamily="34" charset="-120"/>
              </a:rPr>
              <a:t>增進使用方便性，</a:t>
            </a:r>
          </a:p>
          <a:p>
            <a:pPr lvl="1">
              <a:lnSpc>
                <a:spcPct val="90000"/>
              </a:lnSpc>
            </a:pPr>
            <a:r>
              <a:rPr lang="zh-TW" altLang="en-US" dirty="0">
                <a:latin typeface="Arial Unicode MS" pitchFamily="34" charset="-120"/>
              </a:rPr>
              <a:t>減少錯誤或不安全，</a:t>
            </a:r>
          </a:p>
          <a:p>
            <a:pPr lvl="1">
              <a:lnSpc>
                <a:spcPct val="90000"/>
              </a:lnSpc>
            </a:pPr>
            <a:r>
              <a:rPr lang="zh-TW" altLang="en-US" dirty="0">
                <a:latin typeface="Arial Unicode MS" pitchFamily="34" charset="-120"/>
              </a:rPr>
              <a:t>促進生產力。</a:t>
            </a:r>
          </a:p>
          <a:p>
            <a:pPr>
              <a:lnSpc>
                <a:spcPct val="90000"/>
              </a:lnSpc>
            </a:pPr>
            <a:r>
              <a:rPr lang="zh-TW" altLang="en-US" dirty="0">
                <a:latin typeface="Arial Unicode MS" pitchFamily="34" charset="-120"/>
              </a:rPr>
              <a:t>福祉與生活價值的增進，包括：</a:t>
            </a:r>
          </a:p>
          <a:p>
            <a:pPr lvl="1">
              <a:lnSpc>
                <a:spcPct val="90000"/>
              </a:lnSpc>
            </a:pPr>
            <a:r>
              <a:rPr lang="zh-TW" altLang="en-US" dirty="0">
                <a:latin typeface="Arial Unicode MS" pitchFamily="34" charset="-120"/>
              </a:rPr>
              <a:t>確保安全，</a:t>
            </a:r>
          </a:p>
          <a:p>
            <a:pPr lvl="1">
              <a:lnSpc>
                <a:spcPct val="90000"/>
              </a:lnSpc>
            </a:pPr>
            <a:r>
              <a:rPr lang="zh-TW" altLang="en-US" dirty="0">
                <a:latin typeface="Arial Unicode MS" pitchFamily="34" charset="-120"/>
              </a:rPr>
              <a:t>減輕疲勞與壓力，</a:t>
            </a:r>
          </a:p>
          <a:p>
            <a:pPr lvl="1">
              <a:lnSpc>
                <a:spcPct val="90000"/>
              </a:lnSpc>
            </a:pPr>
            <a:r>
              <a:rPr lang="zh-TW" altLang="en-US" dirty="0">
                <a:latin typeface="Arial Unicode MS" pitchFamily="34" charset="-120"/>
              </a:rPr>
              <a:t>增進舒適感，</a:t>
            </a:r>
          </a:p>
          <a:p>
            <a:pPr lvl="1">
              <a:lnSpc>
                <a:spcPct val="90000"/>
              </a:lnSpc>
            </a:pPr>
            <a:r>
              <a:rPr lang="zh-TW" altLang="en-US" dirty="0">
                <a:latin typeface="Arial Unicode MS" pitchFamily="34" charset="-120"/>
              </a:rPr>
              <a:t>讓使用者更能得心應手，</a:t>
            </a:r>
          </a:p>
          <a:p>
            <a:pPr lvl="1">
              <a:lnSpc>
                <a:spcPct val="90000"/>
              </a:lnSpc>
            </a:pPr>
            <a:r>
              <a:rPr lang="zh-TW" altLang="en-US" dirty="0">
                <a:latin typeface="Arial Unicode MS" pitchFamily="34" charset="-120"/>
              </a:rPr>
              <a:t>激發感覺滿足，</a:t>
            </a:r>
          </a:p>
          <a:p>
            <a:pPr lvl="1">
              <a:lnSpc>
                <a:spcPct val="90000"/>
              </a:lnSpc>
            </a:pPr>
            <a:r>
              <a:rPr lang="zh-TW" altLang="en-US" dirty="0">
                <a:latin typeface="Arial Unicode MS" pitchFamily="34" charset="-120"/>
              </a:rPr>
              <a:t>改善生活品質。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8077200" y="6372225"/>
            <a:ext cx="2133600" cy="476250"/>
          </a:xfrm>
          <a:prstGeom prst="rect">
            <a:avLst/>
          </a:prstGeom>
        </p:spPr>
        <p:txBody>
          <a:bodyPr/>
          <a:lstStyle/>
          <a:p>
            <a:fld id="{35252082-D456-472B-A8AC-DCDE85285171}" type="slidenum">
              <a:rPr lang="en-US" altLang="zh-TW"/>
              <a:pPr/>
              <a:t>38</a:t>
            </a:fld>
            <a:endParaRPr lang="en-US" altLang="zh-TW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人因工程主要災害類型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>
                <a:latin typeface="Arial Unicode MS" pitchFamily="34" charset="-120"/>
              </a:rPr>
              <a:t>肌肉骨骼累積性傷害</a:t>
            </a:r>
            <a:r>
              <a:rPr lang="en-US" altLang="zh-TW">
                <a:latin typeface="Arial Unicode MS" pitchFamily="34" charset="-120"/>
              </a:rPr>
              <a:t>(CTD)</a:t>
            </a:r>
          </a:p>
          <a:p>
            <a:pPr lvl="1"/>
            <a:r>
              <a:rPr lang="zh-TW" altLang="en-US">
                <a:latin typeface="Arial Unicode MS" pitchFamily="34" charset="-120"/>
              </a:rPr>
              <a:t>人因工程的危害常引起累積性傷害。</a:t>
            </a:r>
          </a:p>
          <a:p>
            <a:pPr lvl="1"/>
            <a:r>
              <a:rPr lang="zh-TW" altLang="en-US">
                <a:latin typeface="Arial Unicode MS" pitchFamily="34" charset="-120"/>
              </a:rPr>
              <a:t>長時間的職業性傷害會影響肌肉骨骼及四周神經系統，進而發生病變。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8077200" y="6372225"/>
            <a:ext cx="2133600" cy="476250"/>
          </a:xfrm>
          <a:prstGeom prst="rect">
            <a:avLst/>
          </a:prstGeom>
        </p:spPr>
        <p:txBody>
          <a:bodyPr/>
          <a:lstStyle/>
          <a:p>
            <a:fld id="{412A7D84-EEF3-499F-BB02-D0A24C2AD418}" type="slidenum">
              <a:rPr lang="en-US" altLang="zh-TW"/>
              <a:pPr/>
              <a:t>39</a:t>
            </a:fld>
            <a:endParaRPr lang="en-US" altLang="zh-TW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538DD1-14A9-7C1A-3F4C-0A9DE5DCD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職業安全衛生法</a:t>
            </a:r>
            <a:r>
              <a:rPr lang="en-US" altLang="zh-TW" dirty="0"/>
              <a:t>(2/2)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73CAD90-C554-23BC-3D32-68CAA391E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雇主使勞工從事工作，應在合理可行範圍內，採取必要之</a:t>
            </a:r>
            <a:r>
              <a:rPr lang="zh-TW" altLang="en-US" dirty="0">
                <a:solidFill>
                  <a:srgbClr val="FF0000"/>
                </a:solidFill>
              </a:rPr>
              <a:t>預防設備或措施</a:t>
            </a:r>
            <a:r>
              <a:rPr lang="zh-TW" altLang="en-US" dirty="0"/>
              <a:t>，使勞工免於發生職業災害。</a:t>
            </a:r>
            <a:endParaRPr lang="en-US" altLang="zh-TW" dirty="0"/>
          </a:p>
          <a:p>
            <a:r>
              <a:rPr lang="zh-TW" altLang="en-US" dirty="0"/>
              <a:t>設備</a:t>
            </a:r>
            <a:r>
              <a:rPr lang="en-US" altLang="zh-TW" dirty="0"/>
              <a:t>:</a:t>
            </a:r>
            <a:r>
              <a:rPr lang="zh-TW" altLang="en-US" dirty="0"/>
              <a:t> 工作時可以主動防護的設備，例如爬梯、欄杆、防捲夾裝置</a:t>
            </a:r>
            <a:endParaRPr lang="en-US" altLang="zh-TW" dirty="0"/>
          </a:p>
          <a:p>
            <a:r>
              <a:rPr lang="zh-TW" altLang="en-US" dirty="0"/>
              <a:t>措施</a:t>
            </a:r>
            <a:r>
              <a:rPr lang="en-US" altLang="zh-TW" dirty="0"/>
              <a:t>:</a:t>
            </a:r>
            <a:r>
              <a:rPr lang="zh-TW" altLang="en-US" dirty="0"/>
              <a:t>可以防止職業災害的各項行政管理，如教育訓練、個人防護具</a:t>
            </a:r>
            <a:endParaRPr lang="en-US" altLang="zh-TW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3FA555F-0B2A-4C0B-9670-BAA86586A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22479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工作現場主要危害因子</a:t>
            </a:r>
            <a:r>
              <a:rPr lang="zh-TW" altLang="en-US" sz="2000"/>
              <a:t>（肌肉骨骼傷害</a:t>
            </a:r>
            <a:r>
              <a:rPr lang="en-US" altLang="zh-TW" sz="2000"/>
              <a:t>1/2</a:t>
            </a:r>
            <a:r>
              <a:rPr lang="zh-TW" altLang="en-US" sz="2000"/>
              <a:t>）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主要危害因子</a:t>
            </a:r>
          </a:p>
          <a:p>
            <a:pPr lvl="1"/>
            <a:r>
              <a:rPr lang="zh-TW" altLang="en-US"/>
              <a:t>不當姿勢</a:t>
            </a:r>
          </a:p>
          <a:p>
            <a:pPr lvl="1"/>
            <a:r>
              <a:rPr lang="zh-TW" altLang="en-US"/>
              <a:t>高重複性或持續性動作高度施力</a:t>
            </a:r>
          </a:p>
          <a:p>
            <a:pPr lvl="1"/>
            <a:r>
              <a:rPr lang="zh-TW" altLang="en-US"/>
              <a:t>無適當休息或睡眠不足</a:t>
            </a:r>
          </a:p>
        </p:txBody>
      </p:sp>
      <p:sp>
        <p:nvSpPr>
          <p:cNvPr id="10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8077200" y="6372225"/>
            <a:ext cx="2133600" cy="476250"/>
          </a:xfrm>
          <a:prstGeom prst="rect">
            <a:avLst/>
          </a:prstGeom>
        </p:spPr>
        <p:txBody>
          <a:bodyPr/>
          <a:lstStyle/>
          <a:p>
            <a:fld id="{D34378AB-C9B8-494A-9618-79148B25A432}" type="slidenum">
              <a:rPr lang="en-US" altLang="zh-TW"/>
              <a:pPr/>
              <a:t>40</a:t>
            </a:fld>
            <a:endParaRPr lang="en-US" altLang="zh-TW"/>
          </a:p>
        </p:txBody>
      </p:sp>
      <p:pic>
        <p:nvPicPr>
          <p:cNvPr id="184325" name="Picture 5" descr="bd10585_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5188" y="3933826"/>
            <a:ext cx="1312862" cy="1793875"/>
          </a:xfrm>
          <a:prstGeom prst="rect">
            <a:avLst/>
          </a:prstGeom>
          <a:noFill/>
        </p:spPr>
      </p:pic>
      <p:pic>
        <p:nvPicPr>
          <p:cNvPr id="184326" name="Picture 6" descr="j0297547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3976" y="4365626"/>
            <a:ext cx="1814513" cy="1273175"/>
          </a:xfrm>
          <a:prstGeom prst="rect">
            <a:avLst/>
          </a:prstGeom>
          <a:noFill/>
        </p:spPr>
      </p:pic>
      <p:pic>
        <p:nvPicPr>
          <p:cNvPr id="18432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0100" y="4221164"/>
            <a:ext cx="1944688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28" name="Picture 8" descr="j0282588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01050" y="4437063"/>
            <a:ext cx="1689100" cy="1814512"/>
          </a:xfrm>
          <a:prstGeom prst="rect">
            <a:avLst/>
          </a:prstGeom>
          <a:noFill/>
        </p:spPr>
      </p:pic>
      <p:pic>
        <p:nvPicPr>
          <p:cNvPr id="184331" name="Picture 11" descr="j0216674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56589" y="2781300"/>
            <a:ext cx="1824037" cy="14049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工作現場主要危害因子</a:t>
            </a:r>
            <a:r>
              <a:rPr lang="zh-TW" altLang="en-US" sz="2000"/>
              <a:t>（肌肉骨骼傷害</a:t>
            </a:r>
            <a:r>
              <a:rPr lang="en-US" altLang="zh-TW" sz="2000"/>
              <a:t>2/2</a:t>
            </a:r>
            <a:r>
              <a:rPr lang="zh-TW" altLang="en-US" sz="2000"/>
              <a:t>）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次要危害因子</a:t>
            </a:r>
          </a:p>
          <a:p>
            <a:pPr lvl="1"/>
            <a:r>
              <a:rPr lang="zh-TW" altLang="en-US"/>
              <a:t>照明不當</a:t>
            </a:r>
          </a:p>
          <a:p>
            <a:pPr lvl="1"/>
            <a:r>
              <a:rPr lang="zh-TW" altLang="en-US"/>
              <a:t>低溫</a:t>
            </a:r>
          </a:p>
          <a:p>
            <a:pPr lvl="1"/>
            <a:r>
              <a:rPr lang="zh-TW" altLang="en-US"/>
              <a:t>振動</a:t>
            </a:r>
          </a:p>
        </p:txBody>
      </p:sp>
      <p:sp>
        <p:nvSpPr>
          <p:cNvPr id="8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8077200" y="6372225"/>
            <a:ext cx="2133600" cy="476250"/>
          </a:xfrm>
          <a:prstGeom prst="rect">
            <a:avLst/>
          </a:prstGeom>
        </p:spPr>
        <p:txBody>
          <a:bodyPr/>
          <a:lstStyle/>
          <a:p>
            <a:fld id="{CFE94E66-127C-4E16-B671-6E6692100BC2}" type="slidenum">
              <a:rPr lang="en-US" altLang="zh-TW"/>
              <a:pPr/>
              <a:t>41</a:t>
            </a:fld>
            <a:endParaRPr lang="en-US" altLang="zh-TW"/>
          </a:p>
        </p:txBody>
      </p:sp>
      <p:pic>
        <p:nvPicPr>
          <p:cNvPr id="185348" name="Picture 4" descr="j0280846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5470" y="3504648"/>
            <a:ext cx="1895475" cy="2025650"/>
          </a:xfrm>
          <a:prstGeom prst="rect">
            <a:avLst/>
          </a:prstGeom>
          <a:noFill/>
        </p:spPr>
      </p:pic>
      <p:pic>
        <p:nvPicPr>
          <p:cNvPr id="18535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1913" y="2811671"/>
            <a:ext cx="1196975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5356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02356" y="2038352"/>
            <a:ext cx="1509713" cy="167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工作現場主要危害因子</a:t>
            </a:r>
            <a:r>
              <a:rPr lang="en-US" altLang="zh-TW" sz="2000"/>
              <a:t>(</a:t>
            </a:r>
            <a:r>
              <a:rPr lang="zh-TW" altLang="en-US" sz="2000"/>
              <a:t>人機介面</a:t>
            </a:r>
            <a:r>
              <a:rPr lang="en-US" altLang="zh-TW" sz="2000"/>
              <a:t>1/2)</a:t>
            </a:r>
          </a:p>
        </p:txBody>
      </p:sp>
      <p:sp>
        <p:nvSpPr>
          <p:cNvPr id="29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8077200" y="6372225"/>
            <a:ext cx="2133600" cy="476250"/>
          </a:xfrm>
          <a:prstGeom prst="rect">
            <a:avLst/>
          </a:prstGeom>
        </p:spPr>
        <p:txBody>
          <a:bodyPr/>
          <a:lstStyle/>
          <a:p>
            <a:fld id="{57FA5398-602A-4AF6-B73E-754685FB611D}" type="slidenum">
              <a:rPr lang="en-US" altLang="zh-TW"/>
              <a:pPr/>
              <a:t>42</a:t>
            </a:fld>
            <a:endParaRPr lang="en-US" altLang="zh-TW"/>
          </a:p>
        </p:txBody>
      </p:sp>
      <p:pic>
        <p:nvPicPr>
          <p:cNvPr id="186373" name="Picture 5" descr="bd05199_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9739" y="1341438"/>
            <a:ext cx="1082675" cy="920750"/>
          </a:xfrm>
          <a:prstGeom prst="rect">
            <a:avLst/>
          </a:prstGeom>
          <a:noFill/>
        </p:spPr>
      </p:pic>
      <p:pic>
        <p:nvPicPr>
          <p:cNvPr id="186376" name="Picture 8" descr="j0238189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8439" y="2027239"/>
            <a:ext cx="719137" cy="454025"/>
          </a:xfrm>
          <a:prstGeom prst="rect">
            <a:avLst/>
          </a:prstGeom>
          <a:noFill/>
        </p:spPr>
      </p:pic>
      <p:pic>
        <p:nvPicPr>
          <p:cNvPr id="186377" name="Picture 9" descr="j0281285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9150" y="2060575"/>
            <a:ext cx="515938" cy="763588"/>
          </a:xfrm>
          <a:prstGeom prst="rect">
            <a:avLst/>
          </a:prstGeom>
          <a:noFill/>
        </p:spPr>
      </p:pic>
      <p:pic>
        <p:nvPicPr>
          <p:cNvPr id="186378" name="Picture 10" descr="j0149723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43476" y="4365625"/>
            <a:ext cx="2087563" cy="1887538"/>
          </a:xfrm>
          <a:prstGeom prst="rect">
            <a:avLst/>
          </a:prstGeom>
          <a:noFill/>
        </p:spPr>
      </p:pic>
      <p:pic>
        <p:nvPicPr>
          <p:cNvPr id="186379" name="Picture 11" descr="j0082391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59825" y="3429000"/>
            <a:ext cx="1193800" cy="1303338"/>
          </a:xfrm>
          <a:prstGeom prst="rect">
            <a:avLst/>
          </a:prstGeom>
          <a:noFill/>
        </p:spPr>
      </p:pic>
      <p:pic>
        <p:nvPicPr>
          <p:cNvPr id="186381" name="Picture 13" descr="bd06957_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96225" y="1773239"/>
            <a:ext cx="1003300" cy="1125537"/>
          </a:xfrm>
          <a:prstGeom prst="rect">
            <a:avLst/>
          </a:prstGeom>
          <a:noFill/>
        </p:spPr>
      </p:pic>
      <p:pic>
        <p:nvPicPr>
          <p:cNvPr id="186382" name="Picture 14" descr="j0150649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79651" y="3500438"/>
            <a:ext cx="936625" cy="933450"/>
          </a:xfrm>
          <a:prstGeom prst="rect">
            <a:avLst/>
          </a:prstGeom>
          <a:noFill/>
        </p:spPr>
      </p:pic>
      <p:sp>
        <p:nvSpPr>
          <p:cNvPr id="186385" name="Freeform 17"/>
          <p:cNvSpPr>
            <a:spLocks/>
          </p:cNvSpPr>
          <p:nvPr/>
        </p:nvSpPr>
        <p:spPr bwMode="auto">
          <a:xfrm>
            <a:off x="3143250" y="4581525"/>
            <a:ext cx="1657350" cy="7191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99" y="363"/>
              </a:cxn>
              <a:cxn ang="0">
                <a:pos x="1044" y="453"/>
              </a:cxn>
            </a:cxnLst>
            <a:rect l="0" t="0" r="r" b="b"/>
            <a:pathLst>
              <a:path w="1044" h="453">
                <a:moveTo>
                  <a:pt x="0" y="0"/>
                </a:moveTo>
                <a:cubicBezTo>
                  <a:pt x="162" y="143"/>
                  <a:pt x="325" y="287"/>
                  <a:pt x="499" y="363"/>
                </a:cubicBezTo>
                <a:cubicBezTo>
                  <a:pt x="673" y="439"/>
                  <a:pt x="858" y="446"/>
                  <a:pt x="1044" y="453"/>
                </a:cubicBezTo>
              </a:path>
            </a:pathLst>
          </a:custGeom>
          <a:noFill/>
          <a:ln w="19050" cmpd="sng">
            <a:solidFill>
              <a:srgbClr val="FF9900"/>
            </a:solidFill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86386" name="Freeform 18"/>
          <p:cNvSpPr>
            <a:spLocks/>
          </p:cNvSpPr>
          <p:nvPr/>
        </p:nvSpPr>
        <p:spPr bwMode="auto">
          <a:xfrm>
            <a:off x="2640014" y="2492376"/>
            <a:ext cx="719137" cy="936625"/>
          </a:xfrm>
          <a:custGeom>
            <a:avLst/>
            <a:gdLst/>
            <a:ahLst/>
            <a:cxnLst>
              <a:cxn ang="0">
                <a:pos x="0" y="590"/>
              </a:cxn>
              <a:cxn ang="0">
                <a:pos x="136" y="272"/>
              </a:cxn>
              <a:cxn ang="0">
                <a:pos x="453" y="0"/>
              </a:cxn>
            </a:cxnLst>
            <a:rect l="0" t="0" r="r" b="b"/>
            <a:pathLst>
              <a:path w="453" h="590">
                <a:moveTo>
                  <a:pt x="0" y="590"/>
                </a:moveTo>
                <a:cubicBezTo>
                  <a:pt x="30" y="480"/>
                  <a:pt x="60" y="370"/>
                  <a:pt x="136" y="272"/>
                </a:cubicBezTo>
                <a:cubicBezTo>
                  <a:pt x="212" y="174"/>
                  <a:pt x="400" y="45"/>
                  <a:pt x="453" y="0"/>
                </a:cubicBezTo>
              </a:path>
            </a:pathLst>
          </a:custGeom>
          <a:noFill/>
          <a:ln w="28575" cmpd="sng">
            <a:solidFill>
              <a:srgbClr val="FF99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86388" name="Freeform 20"/>
          <p:cNvSpPr>
            <a:spLocks/>
          </p:cNvSpPr>
          <p:nvPr/>
        </p:nvSpPr>
        <p:spPr bwMode="auto">
          <a:xfrm>
            <a:off x="6600826" y="1628776"/>
            <a:ext cx="1223963" cy="3603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17" y="45"/>
              </a:cxn>
              <a:cxn ang="0">
                <a:pos x="771" y="227"/>
              </a:cxn>
            </a:cxnLst>
            <a:rect l="0" t="0" r="r" b="b"/>
            <a:pathLst>
              <a:path w="771" h="227">
                <a:moveTo>
                  <a:pt x="0" y="0"/>
                </a:moveTo>
                <a:cubicBezTo>
                  <a:pt x="94" y="3"/>
                  <a:pt x="189" y="7"/>
                  <a:pt x="317" y="45"/>
                </a:cubicBezTo>
                <a:cubicBezTo>
                  <a:pt x="445" y="83"/>
                  <a:pt x="608" y="155"/>
                  <a:pt x="771" y="227"/>
                </a:cubicBezTo>
              </a:path>
            </a:pathLst>
          </a:custGeom>
          <a:noFill/>
          <a:ln w="28575" cmpd="sng">
            <a:solidFill>
              <a:srgbClr val="FF99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86389" name="Freeform 21"/>
          <p:cNvSpPr>
            <a:spLocks/>
          </p:cNvSpPr>
          <p:nvPr/>
        </p:nvSpPr>
        <p:spPr bwMode="auto">
          <a:xfrm>
            <a:off x="8975725" y="2636839"/>
            <a:ext cx="433388" cy="7207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82" y="136"/>
              </a:cxn>
              <a:cxn ang="0">
                <a:pos x="273" y="454"/>
              </a:cxn>
            </a:cxnLst>
            <a:rect l="0" t="0" r="r" b="b"/>
            <a:pathLst>
              <a:path w="273" h="454">
                <a:moveTo>
                  <a:pt x="0" y="0"/>
                </a:moveTo>
                <a:cubicBezTo>
                  <a:pt x="68" y="30"/>
                  <a:pt x="137" y="60"/>
                  <a:pt x="182" y="136"/>
                </a:cubicBezTo>
                <a:cubicBezTo>
                  <a:pt x="227" y="212"/>
                  <a:pt x="250" y="333"/>
                  <a:pt x="273" y="454"/>
                </a:cubicBezTo>
              </a:path>
            </a:pathLst>
          </a:custGeom>
          <a:noFill/>
          <a:ln w="28575" cmpd="sng">
            <a:solidFill>
              <a:srgbClr val="FF99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86390" name="Freeform 22"/>
          <p:cNvSpPr>
            <a:spLocks/>
          </p:cNvSpPr>
          <p:nvPr/>
        </p:nvSpPr>
        <p:spPr bwMode="auto">
          <a:xfrm>
            <a:off x="4079875" y="1628776"/>
            <a:ext cx="1295400" cy="360363"/>
          </a:xfrm>
          <a:custGeom>
            <a:avLst/>
            <a:gdLst/>
            <a:ahLst/>
            <a:cxnLst>
              <a:cxn ang="0">
                <a:pos x="0" y="227"/>
              </a:cxn>
              <a:cxn ang="0">
                <a:pos x="272" y="91"/>
              </a:cxn>
              <a:cxn ang="0">
                <a:pos x="816" y="0"/>
              </a:cxn>
            </a:cxnLst>
            <a:rect l="0" t="0" r="r" b="b"/>
            <a:pathLst>
              <a:path w="816" h="227">
                <a:moveTo>
                  <a:pt x="0" y="227"/>
                </a:moveTo>
                <a:cubicBezTo>
                  <a:pt x="68" y="178"/>
                  <a:pt x="136" y="129"/>
                  <a:pt x="272" y="91"/>
                </a:cubicBezTo>
                <a:cubicBezTo>
                  <a:pt x="408" y="53"/>
                  <a:pt x="612" y="26"/>
                  <a:pt x="816" y="0"/>
                </a:cubicBezTo>
              </a:path>
            </a:pathLst>
          </a:custGeom>
          <a:noFill/>
          <a:ln w="28575" cmpd="sng">
            <a:solidFill>
              <a:srgbClr val="FF99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86391" name="Freeform 23"/>
          <p:cNvSpPr>
            <a:spLocks/>
          </p:cNvSpPr>
          <p:nvPr/>
        </p:nvSpPr>
        <p:spPr bwMode="auto">
          <a:xfrm>
            <a:off x="7032626" y="4724400"/>
            <a:ext cx="2232025" cy="649288"/>
          </a:xfrm>
          <a:custGeom>
            <a:avLst/>
            <a:gdLst/>
            <a:ahLst/>
            <a:cxnLst>
              <a:cxn ang="0">
                <a:pos x="1406" y="0"/>
              </a:cxn>
              <a:cxn ang="0">
                <a:pos x="907" y="273"/>
              </a:cxn>
              <a:cxn ang="0">
                <a:pos x="0" y="409"/>
              </a:cxn>
            </a:cxnLst>
            <a:rect l="0" t="0" r="r" b="b"/>
            <a:pathLst>
              <a:path w="1406" h="409">
                <a:moveTo>
                  <a:pt x="1406" y="0"/>
                </a:moveTo>
                <a:cubicBezTo>
                  <a:pt x="1273" y="102"/>
                  <a:pt x="1141" y="205"/>
                  <a:pt x="907" y="273"/>
                </a:cubicBezTo>
                <a:cubicBezTo>
                  <a:pt x="673" y="341"/>
                  <a:pt x="336" y="375"/>
                  <a:pt x="0" y="409"/>
                </a:cubicBezTo>
              </a:path>
            </a:pathLst>
          </a:custGeom>
          <a:noFill/>
          <a:ln w="28575" cmpd="sng">
            <a:solidFill>
              <a:srgbClr val="FF99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86392" name="Line 24"/>
          <p:cNvSpPr>
            <a:spLocks noChangeShapeType="1"/>
          </p:cNvSpPr>
          <p:nvPr/>
        </p:nvSpPr>
        <p:spPr bwMode="auto">
          <a:xfrm flipV="1">
            <a:off x="3503614" y="5661025"/>
            <a:ext cx="1368425" cy="4318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86393" name="Line 25"/>
          <p:cNvSpPr>
            <a:spLocks noChangeShapeType="1"/>
          </p:cNvSpPr>
          <p:nvPr/>
        </p:nvSpPr>
        <p:spPr bwMode="auto">
          <a:xfrm>
            <a:off x="7175500" y="5589589"/>
            <a:ext cx="1296988" cy="503237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86394" name="Text Box 26"/>
          <p:cNvSpPr txBox="1">
            <a:spLocks noChangeArrowheads="1"/>
          </p:cNvSpPr>
          <p:nvPr/>
        </p:nvSpPr>
        <p:spPr bwMode="auto">
          <a:xfrm>
            <a:off x="2979738" y="5972175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2400">
                <a:ea typeface="標楷體" pitchFamily="65" charset="-120"/>
              </a:rPr>
              <a:t>輸入</a:t>
            </a:r>
          </a:p>
        </p:txBody>
      </p:sp>
      <p:sp>
        <p:nvSpPr>
          <p:cNvPr id="186395" name="Text Box 27"/>
          <p:cNvSpPr txBox="1">
            <a:spLocks noChangeArrowheads="1"/>
          </p:cNvSpPr>
          <p:nvPr/>
        </p:nvSpPr>
        <p:spPr bwMode="auto">
          <a:xfrm>
            <a:off x="8401050" y="6092825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2400">
                <a:ea typeface="標楷體" pitchFamily="65" charset="-120"/>
              </a:rPr>
              <a:t>輸出</a:t>
            </a:r>
          </a:p>
        </p:txBody>
      </p:sp>
      <p:sp>
        <p:nvSpPr>
          <p:cNvPr id="186396" name="Text Box 28"/>
          <p:cNvSpPr txBox="1">
            <a:spLocks noChangeArrowheads="1"/>
          </p:cNvSpPr>
          <p:nvPr/>
        </p:nvSpPr>
        <p:spPr bwMode="auto">
          <a:xfrm>
            <a:off x="9191625" y="4797425"/>
            <a:ext cx="1098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2400">
                <a:ea typeface="標楷體" pitchFamily="65" charset="-120"/>
              </a:rPr>
              <a:t>控制器</a:t>
            </a:r>
          </a:p>
        </p:txBody>
      </p:sp>
      <p:sp>
        <p:nvSpPr>
          <p:cNvPr id="186397" name="Text Box 29"/>
          <p:cNvSpPr txBox="1">
            <a:spLocks noChangeArrowheads="1"/>
          </p:cNvSpPr>
          <p:nvPr/>
        </p:nvSpPr>
        <p:spPr bwMode="auto">
          <a:xfrm>
            <a:off x="1992313" y="4581525"/>
            <a:ext cx="1098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2400">
                <a:ea typeface="標楷體" pitchFamily="65" charset="-120"/>
              </a:rPr>
              <a:t>顯示器</a:t>
            </a:r>
          </a:p>
        </p:txBody>
      </p:sp>
      <p:sp>
        <p:nvSpPr>
          <p:cNvPr id="186398" name="Text Box 30"/>
          <p:cNvSpPr txBox="1">
            <a:spLocks noChangeArrowheads="1"/>
          </p:cNvSpPr>
          <p:nvPr/>
        </p:nvSpPr>
        <p:spPr bwMode="auto">
          <a:xfrm>
            <a:off x="3863975" y="256540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2400">
                <a:ea typeface="標楷體" pitchFamily="65" charset="-120"/>
              </a:rPr>
              <a:t>知覺</a:t>
            </a:r>
          </a:p>
        </p:txBody>
      </p:sp>
      <p:sp>
        <p:nvSpPr>
          <p:cNvPr id="186399" name="Text Box 31"/>
          <p:cNvSpPr txBox="1">
            <a:spLocks noChangeArrowheads="1"/>
          </p:cNvSpPr>
          <p:nvPr/>
        </p:nvSpPr>
        <p:spPr bwMode="auto">
          <a:xfrm>
            <a:off x="5303838" y="2205038"/>
            <a:ext cx="140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2400">
                <a:ea typeface="標楷體" pitchFamily="65" charset="-120"/>
              </a:rPr>
              <a:t>訊息處理</a:t>
            </a:r>
          </a:p>
        </p:txBody>
      </p:sp>
      <p:sp>
        <p:nvSpPr>
          <p:cNvPr id="186400" name="Text Box 32"/>
          <p:cNvSpPr txBox="1">
            <a:spLocks noChangeArrowheads="1"/>
          </p:cNvSpPr>
          <p:nvPr/>
        </p:nvSpPr>
        <p:spPr bwMode="auto">
          <a:xfrm>
            <a:off x="8975725" y="1989138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2400">
                <a:ea typeface="標楷體" pitchFamily="65" charset="-120"/>
              </a:rPr>
              <a:t>控制</a:t>
            </a:r>
          </a:p>
        </p:txBody>
      </p:sp>
      <p:sp>
        <p:nvSpPr>
          <p:cNvPr id="186401" name="Line 33"/>
          <p:cNvSpPr>
            <a:spLocks noChangeShapeType="1"/>
          </p:cNvSpPr>
          <p:nvPr/>
        </p:nvSpPr>
        <p:spPr bwMode="auto">
          <a:xfrm>
            <a:off x="1774825" y="3213100"/>
            <a:ext cx="8642350" cy="0"/>
          </a:xfrm>
          <a:prstGeom prst="line">
            <a:avLst/>
          </a:prstGeom>
          <a:noFill/>
          <a:ln w="28575">
            <a:solidFill>
              <a:schemeClr val="tx2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86402" name="Text Box 34"/>
          <p:cNvSpPr txBox="1">
            <a:spLocks noChangeArrowheads="1"/>
          </p:cNvSpPr>
          <p:nvPr/>
        </p:nvSpPr>
        <p:spPr bwMode="auto">
          <a:xfrm>
            <a:off x="5591175" y="2708275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2400">
                <a:solidFill>
                  <a:schemeClr val="tx2"/>
                </a:solidFill>
                <a:ea typeface="標楷體" pitchFamily="65" charset="-120"/>
              </a:rPr>
              <a:t>人類</a:t>
            </a:r>
          </a:p>
        </p:txBody>
      </p:sp>
      <p:sp>
        <p:nvSpPr>
          <p:cNvPr id="186403" name="Text Box 35"/>
          <p:cNvSpPr txBox="1">
            <a:spLocks noChangeArrowheads="1"/>
          </p:cNvSpPr>
          <p:nvPr/>
        </p:nvSpPr>
        <p:spPr bwMode="auto">
          <a:xfrm>
            <a:off x="5591175" y="3357563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TW" altLang="en-US" sz="2400">
                <a:solidFill>
                  <a:schemeClr val="tx2"/>
                </a:solidFill>
                <a:ea typeface="標楷體" pitchFamily="65" charset="-120"/>
              </a:rPr>
              <a:t>機器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6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工作現場主要危害因子</a:t>
            </a:r>
            <a:r>
              <a:rPr lang="en-US" altLang="zh-TW" sz="2000"/>
              <a:t>(</a:t>
            </a:r>
            <a:r>
              <a:rPr lang="zh-TW" altLang="en-US" sz="2000"/>
              <a:t>人機介面</a:t>
            </a:r>
            <a:r>
              <a:rPr lang="en-US" altLang="zh-TW" sz="2000"/>
              <a:t>2/2)</a:t>
            </a:r>
          </a:p>
        </p:txBody>
      </p:sp>
      <p:sp>
        <p:nvSpPr>
          <p:cNvPr id="1873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心智負荷</a:t>
            </a:r>
          </a:p>
          <a:p>
            <a:r>
              <a:rPr lang="zh-TW" altLang="en-US"/>
              <a:t>相容性（指在系統中刺激</a:t>
            </a:r>
            <a:r>
              <a:rPr lang="en-US" altLang="zh-TW"/>
              <a:t>-</a:t>
            </a:r>
            <a:r>
              <a:rPr lang="zh-TW" altLang="en-US"/>
              <a:t>反應之發生與設計者的期望關係）</a:t>
            </a:r>
          </a:p>
          <a:p>
            <a:pPr lvl="1"/>
            <a:r>
              <a:rPr lang="zh-TW" altLang="en-US"/>
              <a:t>概念相容 紅色代表危險，三角代表警告</a:t>
            </a:r>
          </a:p>
          <a:p>
            <a:pPr lvl="1"/>
            <a:r>
              <a:rPr lang="zh-TW" altLang="en-US"/>
              <a:t>空間相容</a:t>
            </a:r>
          </a:p>
          <a:p>
            <a:pPr lvl="1"/>
            <a:r>
              <a:rPr lang="zh-TW" altLang="en-US"/>
              <a:t>感覺型式相容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8077200" y="6372225"/>
            <a:ext cx="2133600" cy="476250"/>
          </a:xfrm>
          <a:prstGeom prst="rect">
            <a:avLst/>
          </a:prstGeom>
        </p:spPr>
        <p:txBody>
          <a:bodyPr/>
          <a:lstStyle/>
          <a:p>
            <a:fld id="{61F82F34-9536-4763-8C42-BCF6C1F3B43C}" type="slidenum">
              <a:rPr lang="en-US" altLang="zh-TW"/>
              <a:pPr/>
              <a:t>43</a:t>
            </a:fld>
            <a:endParaRPr lang="en-US" altLang="zh-TW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zh-TW" altLang="en-US" dirty="0"/>
              <a:t>人工作業或搬運引起之人因危害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812800" indent="-812800">
              <a:buNone/>
            </a:pP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背部</a:t>
            </a:r>
          </a:p>
          <a:p>
            <a:pPr marL="812800" indent="-812800">
              <a:buNone/>
            </a:pP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背部肌肉拉傷</a:t>
            </a:r>
          </a:p>
          <a:p>
            <a:pPr marL="812800" indent="-812800">
              <a:buNone/>
            </a:pP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椎間盤變性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105400" y="1981201"/>
            <a:ext cx="4800600" cy="3806825"/>
            <a:chOff x="336" y="240"/>
            <a:chExt cx="5280" cy="3840"/>
          </a:xfrm>
        </p:grpSpPr>
        <p:sp>
          <p:nvSpPr>
            <p:cNvPr id="71686" name="Rectangle 5"/>
            <p:cNvSpPr>
              <a:spLocks noChangeArrowheads="1"/>
            </p:cNvSpPr>
            <p:nvPr/>
          </p:nvSpPr>
          <p:spPr bwMode="auto">
            <a:xfrm>
              <a:off x="336" y="240"/>
              <a:ext cx="5280" cy="38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438" y="285"/>
              <a:ext cx="4884" cy="3750"/>
              <a:chOff x="438" y="285"/>
              <a:chExt cx="4884" cy="3750"/>
            </a:xfrm>
          </p:grpSpPr>
          <p:pic>
            <p:nvPicPr>
              <p:cNvPr id="71695" name="Picture 7" descr="02 Force, back, pulling on cart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" y="285"/>
                <a:ext cx="4884" cy="375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696" name="Rectangle 8"/>
              <p:cNvSpPr>
                <a:spLocks noChangeArrowheads="1"/>
              </p:cNvSpPr>
              <p:nvPr/>
            </p:nvSpPr>
            <p:spPr bwMode="auto">
              <a:xfrm>
                <a:off x="4032" y="576"/>
                <a:ext cx="365" cy="29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71697" name="Rectangle 9"/>
              <p:cNvSpPr>
                <a:spLocks noChangeArrowheads="1"/>
              </p:cNvSpPr>
              <p:nvPr/>
            </p:nvSpPr>
            <p:spPr bwMode="auto">
              <a:xfrm>
                <a:off x="4916" y="1254"/>
                <a:ext cx="365" cy="29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71698" name="Rectangle 10"/>
              <p:cNvSpPr>
                <a:spLocks noChangeArrowheads="1"/>
              </p:cNvSpPr>
              <p:nvPr/>
            </p:nvSpPr>
            <p:spPr bwMode="auto">
              <a:xfrm>
                <a:off x="5088" y="1392"/>
                <a:ext cx="220" cy="29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4" name="Group 11"/>
            <p:cNvGrpSpPr>
              <a:grpSpLocks/>
            </p:cNvGrpSpPr>
            <p:nvPr/>
          </p:nvGrpSpPr>
          <p:grpSpPr bwMode="auto">
            <a:xfrm rot="6361642">
              <a:off x="4989" y="915"/>
              <a:ext cx="528" cy="713"/>
              <a:chOff x="2112" y="1063"/>
              <a:chExt cx="528" cy="713"/>
            </a:xfrm>
          </p:grpSpPr>
          <p:sp>
            <p:nvSpPr>
              <p:cNvPr id="71691" name="Line 12"/>
              <p:cNvSpPr>
                <a:spLocks noChangeShapeType="1"/>
              </p:cNvSpPr>
              <p:nvPr/>
            </p:nvSpPr>
            <p:spPr bwMode="auto">
              <a:xfrm flipH="1" flipV="1">
                <a:off x="2448" y="1248"/>
                <a:ext cx="192" cy="38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71692" name="Line 13"/>
              <p:cNvSpPr>
                <a:spLocks noChangeShapeType="1"/>
              </p:cNvSpPr>
              <p:nvPr/>
            </p:nvSpPr>
            <p:spPr bwMode="auto">
              <a:xfrm flipH="1" flipV="1">
                <a:off x="2256" y="1632"/>
                <a:ext cx="336" cy="1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16750" name="AutoShape 14"/>
              <p:cNvSpPr>
                <a:spLocks noChangeArrowheads="1"/>
              </p:cNvSpPr>
              <p:nvPr/>
            </p:nvSpPr>
            <p:spPr bwMode="auto">
              <a:xfrm rot="922371">
                <a:off x="2353" y="1064"/>
                <a:ext cx="143" cy="136"/>
              </a:xfrm>
              <a:prstGeom prst="star5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 eaLnBrk="0" hangingPunct="0">
                  <a:defRPr/>
                </a:pPr>
                <a:endParaRPr lang="zh-TW" altLang="zh-TW" i="1">
                  <a:ea typeface="標楷體" pitchFamily="65" charset="-120"/>
                </a:endParaRPr>
              </a:p>
            </p:txBody>
          </p:sp>
          <p:sp>
            <p:nvSpPr>
              <p:cNvPr id="116751" name="AutoShape 15"/>
              <p:cNvSpPr>
                <a:spLocks noChangeArrowheads="1"/>
              </p:cNvSpPr>
              <p:nvPr/>
            </p:nvSpPr>
            <p:spPr bwMode="auto">
              <a:xfrm rot="-364253">
                <a:off x="2112" y="1490"/>
                <a:ext cx="144" cy="138"/>
              </a:xfrm>
              <a:prstGeom prst="star5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 eaLnBrk="0" hangingPunct="0">
                  <a:defRPr/>
                </a:pPr>
                <a:endParaRPr lang="zh-TW" altLang="zh-TW" i="1">
                  <a:ea typeface="標楷體" pitchFamily="65" charset="-120"/>
                </a:endParaRPr>
              </a:p>
            </p:txBody>
          </p:sp>
        </p:grpSp>
        <p:sp>
          <p:nvSpPr>
            <p:cNvPr id="71689" name="Line 16"/>
            <p:cNvSpPr>
              <a:spLocks noChangeShapeType="1"/>
            </p:cNvSpPr>
            <p:nvPr/>
          </p:nvSpPr>
          <p:spPr bwMode="auto">
            <a:xfrm rot="5228208" flipH="1" flipV="1">
              <a:off x="4220" y="628"/>
              <a:ext cx="192" cy="18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6753" name="AutoShape 17"/>
            <p:cNvSpPr>
              <a:spLocks noChangeArrowheads="1"/>
            </p:cNvSpPr>
            <p:nvPr/>
          </p:nvSpPr>
          <p:spPr bwMode="auto">
            <a:xfrm rot="6150579">
              <a:off x="4413" y="484"/>
              <a:ext cx="144" cy="136"/>
            </a:xfrm>
            <a:prstGeom prst="star5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 eaLnBrk="0" hangingPunct="0">
                <a:defRPr/>
              </a:pPr>
              <a:endParaRPr lang="zh-TW" altLang="zh-TW" i="1" u="sng">
                <a:ea typeface="標楷體" pitchFamily="65" charset="-120"/>
              </a:endParaRPr>
            </a:p>
          </p:txBody>
        </p:sp>
      </p:grpSp>
      <p:sp>
        <p:nvSpPr>
          <p:cNvPr id="71685" name="Rectangle 18"/>
          <p:cNvSpPr>
            <a:spLocks noChangeArrowheads="1"/>
          </p:cNvSpPr>
          <p:nvPr/>
        </p:nvSpPr>
        <p:spPr bwMode="auto">
          <a:xfrm>
            <a:off x="4587839" y="6019800"/>
            <a:ext cx="5719836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None/>
            </a:pPr>
            <a:r>
              <a:rPr lang="en-US" altLang="zh-TW" sz="1000" dirty="0">
                <a:latin typeface="微軟正黑體" pitchFamily="34" charset="-120"/>
                <a:ea typeface="華康特粗楷體" pitchFamily="65" charset="-120"/>
              </a:rPr>
              <a:t>(Dan Macleod, </a:t>
            </a:r>
            <a:r>
              <a:rPr lang="en-US" altLang="zh-TW" sz="1000" i="1" dirty="0">
                <a:latin typeface="微軟正黑體" pitchFamily="34" charset="-120"/>
                <a:ea typeface="華康特粗楷體" pitchFamily="65" charset="-120"/>
              </a:rPr>
              <a:t>The Ergonomics Kit for General Industrial with Training Disc</a:t>
            </a:r>
            <a:r>
              <a:rPr lang="en-US" altLang="zh-TW" sz="1000" dirty="0">
                <a:latin typeface="微軟正黑體" pitchFamily="34" charset="-120"/>
                <a:ea typeface="華康特粗楷體" pitchFamily="65" charset="-120"/>
              </a:rPr>
              <a:t> , Lewis Co. 1999.)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A3559B9-7AD1-4A1B-89B0-AF6894A10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59039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zh-TW" altLang="en-US" b="1" dirty="0">
                <a:solidFill>
                  <a:schemeClr val="tx2">
                    <a:satMod val="130000"/>
                  </a:schemeClr>
                </a:solidFill>
              </a:rPr>
              <a:t>人工搬運肌肉骨骼傷害</a:t>
            </a:r>
            <a:r>
              <a:rPr lang="en-US" altLang="zh-TW" b="1" dirty="0">
                <a:solidFill>
                  <a:schemeClr val="tx2">
                    <a:satMod val="130000"/>
                  </a:schemeClr>
                </a:solidFill>
              </a:rPr>
              <a:t>-&gt;</a:t>
            </a:r>
            <a:r>
              <a:rPr lang="zh-TW" altLang="en-US" b="1" dirty="0">
                <a:solidFill>
                  <a:schemeClr val="tx2">
                    <a:satMod val="130000"/>
                  </a:schemeClr>
                </a:solidFill>
              </a:rPr>
              <a:t>下背痛</a:t>
            </a:r>
            <a:endParaRPr lang="zh-TW" altLang="en-US" b="1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SzPct val="150000"/>
              <a:buFont typeface="Wingdings" pitchFamily="2" charset="2"/>
              <a:buBlip>
                <a:blip r:embed="rId2"/>
              </a:buBlip>
              <a:defRPr/>
            </a:pPr>
            <a:r>
              <a:rPr lang="zh-TW" altLang="en-US" sz="2600" dirty="0"/>
              <a:t>有 </a:t>
            </a:r>
            <a:r>
              <a:rPr lang="en-US" altLang="zh-TW" sz="2600" dirty="0"/>
              <a:t>60~80%</a:t>
            </a:r>
            <a:r>
              <a:rPr lang="zh-TW" altLang="en-US" sz="2600" dirty="0"/>
              <a:t>的人在一生中曾經歷過下背痛的症狀。</a:t>
            </a:r>
            <a:endParaRPr lang="en-US" altLang="zh-TW" sz="2600" dirty="0"/>
          </a:p>
          <a:p>
            <a:pPr eaLnBrk="1" hangingPunct="1">
              <a:lnSpc>
                <a:spcPct val="90000"/>
              </a:lnSpc>
              <a:buSzPct val="150000"/>
              <a:buFont typeface="Wingdings" pitchFamily="2" charset="2"/>
              <a:buBlip>
                <a:blip r:embed="rId2"/>
              </a:buBlip>
              <a:defRPr/>
            </a:pPr>
            <a:r>
              <a:rPr lang="zh-TW" altLang="en-US" sz="2600" dirty="0"/>
              <a:t>下背痛發生的部位通常在第四、五腰椎或第五腰椎和第一薦椎間，所以也俗稱腰痛</a:t>
            </a:r>
          </a:p>
        </p:txBody>
      </p:sp>
      <p:pic>
        <p:nvPicPr>
          <p:cNvPr id="2662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3272632"/>
            <a:ext cx="2035175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857" y="3272632"/>
            <a:ext cx="2986087" cy="319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9" y="3644900"/>
            <a:ext cx="1690687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D354647-3219-4FDE-8CDC-A2821EC2D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93827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30896" y="274638"/>
            <a:ext cx="8229600" cy="11430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zh-TW" altLang="en-US" b="1" dirty="0">
                <a:solidFill>
                  <a:schemeClr val="tx2">
                    <a:satMod val="130000"/>
                  </a:schemeClr>
                </a:solidFill>
              </a:rPr>
              <a:t>人工搬運肌肉骨骼傷害</a:t>
            </a:r>
            <a:r>
              <a:rPr lang="en-US" altLang="zh-TW" b="1" dirty="0">
                <a:solidFill>
                  <a:schemeClr val="tx2">
                    <a:satMod val="130000"/>
                  </a:schemeClr>
                </a:solidFill>
              </a:rPr>
              <a:t>-&gt;</a:t>
            </a:r>
            <a:r>
              <a:rPr lang="zh-TW" altLang="en-US" b="1" dirty="0">
                <a:solidFill>
                  <a:schemeClr val="tx2">
                    <a:satMod val="130000"/>
                  </a:schemeClr>
                </a:solidFill>
              </a:rPr>
              <a:t>下背痛</a:t>
            </a:r>
            <a:endParaRPr lang="zh-TW" altLang="en-US" b="1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SzPct val="150000"/>
              <a:buFont typeface="Wingdings" pitchFamily="2" charset="2"/>
              <a:buBlip>
                <a:blip r:embed="rId2"/>
              </a:buBlip>
              <a:defRPr/>
            </a:pPr>
            <a:r>
              <a:rPr lang="zh-TW" altLang="en-US" dirty="0"/>
              <a:t>症狀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下背部或下背組織的疼痛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刺痛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麻，疼痛範圍可延伸至雙下肢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zh-TW" altLang="en-US" u="sng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lnSpc>
                <a:spcPct val="90000"/>
              </a:lnSpc>
              <a:buSzPct val="150000"/>
              <a:buFont typeface="Wingdings" pitchFamily="2" charset="2"/>
              <a:buBlip>
                <a:blip r:embed="rId2"/>
              </a:buBlip>
              <a:defRPr/>
            </a:pPr>
            <a:r>
              <a:rPr lang="zh-TW" altLang="en-US" dirty="0"/>
              <a:t>治療方式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藥物治療、物理治療、注射治療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穿戴背架、束腹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手術治療</a:t>
            </a:r>
          </a:p>
        </p:txBody>
      </p:sp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453" y="2420939"/>
            <a:ext cx="100806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4391589"/>
            <a:ext cx="18764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4391590"/>
            <a:ext cx="1055687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4F2C26B-7B4E-4441-9131-6C9DA6951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28205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zh-TW" altLang="en-US" sz="3600" dirty="0">
                <a:solidFill>
                  <a:schemeClr val="tx2">
                    <a:satMod val="130000"/>
                  </a:schemeClr>
                </a:solidFill>
              </a:rPr>
              <a:t>人工作業或搬運引起之肌肉骨骼傷害</a:t>
            </a:r>
            <a:endParaRPr lang="zh-TW" altLang="en-US" sz="3600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867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12" y="1852307"/>
            <a:ext cx="7118350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2FCC690-7285-4B31-8D81-33C90B654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8621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zh-TW" altLang="en-US" b="1" dirty="0">
                <a:solidFill>
                  <a:schemeClr val="tx2">
                    <a:satMod val="130000"/>
                  </a:schemeClr>
                </a:solidFill>
              </a:rPr>
              <a:t>電腦工作站引起之肌肉骨骼傷害</a:t>
            </a:r>
            <a:endParaRPr lang="zh-TW" altLang="en-US" sz="2400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9699" name="Picture 1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47" b="8851"/>
          <a:stretch/>
        </p:blipFill>
        <p:spPr bwMode="auto">
          <a:xfrm>
            <a:off x="3143673" y="2060849"/>
            <a:ext cx="5921887" cy="440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06800E2-8DA4-464E-B201-5EB3C762A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71399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zh-TW" altLang="en-US" sz="3800" dirty="0">
                <a:solidFill>
                  <a:schemeClr val="tx2">
                    <a:satMod val="130000"/>
                  </a:schemeClr>
                </a:solidFill>
              </a:rPr>
              <a:t>電腦工作站肌肉骨骼傷害</a:t>
            </a:r>
            <a:br>
              <a:rPr lang="en-US" altLang="zh-TW" sz="3800" dirty="0">
                <a:solidFill>
                  <a:schemeClr val="tx2">
                    <a:satMod val="130000"/>
                  </a:schemeClr>
                </a:solidFill>
              </a:rPr>
            </a:br>
            <a:r>
              <a:rPr lang="zh-TW" altLang="en-US" sz="3800" dirty="0">
                <a:solidFill>
                  <a:srgbClr val="FF0000"/>
                </a:solidFill>
              </a:rPr>
              <a:t>手腕隧道症候群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1919536" y="1916833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SzPct val="150000"/>
              <a:buFont typeface="Wingdings" pitchFamily="2" charset="2"/>
              <a:buBlip>
                <a:blip r:embed="rId2"/>
              </a:buBlip>
              <a:defRPr/>
            </a:pPr>
            <a:r>
              <a:rPr lang="zh-TW" altLang="en-US" sz="2600" dirty="0"/>
              <a:t>「腕隧道」為一纖維及骨頭所形成的通道，位於手腕的掌面。頂部為環腕韌帶</a:t>
            </a:r>
            <a:r>
              <a:rPr lang="en-US" altLang="zh-TW" sz="2600" dirty="0"/>
              <a:t>(Transverse Carpal Ligament)</a:t>
            </a:r>
            <a:r>
              <a:rPr lang="zh-TW" altLang="en-US" sz="2600" dirty="0"/>
              <a:t>所覆蓋。如覆蓋過緊，壓迫正中神經即造成腕隧道症候群。</a:t>
            </a:r>
          </a:p>
        </p:txBody>
      </p:sp>
      <p:pic>
        <p:nvPicPr>
          <p:cNvPr id="30724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709" y="3311013"/>
            <a:ext cx="4752975" cy="342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4E08AE7-FBDB-4AD6-BF97-8F7B395C0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228399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BE34C7-971D-5F1A-02AD-2AF31F25A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職業災害與重大職災</a:t>
            </a:r>
            <a:r>
              <a:rPr lang="en-US" altLang="zh-TW" dirty="0"/>
              <a:t>(</a:t>
            </a:r>
            <a:r>
              <a:rPr lang="zh-TW" altLang="en-US" dirty="0"/>
              <a:t>勞動檢查法施行細則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17BBDB6-CA18-B311-4CA0-6F36D386E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重大職業災害，係指左列職業災害之一： 一、發生死亡災害者。 二、發生災害之罹災人數在三人以上者。 三、氨、氯、氟化氫、光氣、硫化氫、二氧化硫等化學物質之洩漏，發生一人以上罹災勞工需住院治療者</a:t>
            </a:r>
          </a:p>
          <a:p>
            <a:endParaRPr lang="zh-TW" altLang="en-US" dirty="0"/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50244073-D578-A12D-5E04-968CD4BD493D}"/>
              </a:ext>
            </a:extLst>
          </p:cNvPr>
          <p:cNvGrpSpPr/>
          <p:nvPr/>
        </p:nvGrpSpPr>
        <p:grpSpPr>
          <a:xfrm>
            <a:off x="446100" y="3635076"/>
            <a:ext cx="10907700" cy="3009126"/>
            <a:chOff x="580023" y="2527917"/>
            <a:chExt cx="10907700" cy="3009126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B774FF5-096D-71D7-A413-2F068A426C55}"/>
                </a:ext>
              </a:extLst>
            </p:cNvPr>
            <p:cNvSpPr/>
            <p:nvPr/>
          </p:nvSpPr>
          <p:spPr>
            <a:xfrm>
              <a:off x="9615515" y="2957013"/>
              <a:ext cx="1872208" cy="2234399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2E34BAD-8E95-8F52-0020-E102C9CB3225}"/>
                </a:ext>
              </a:extLst>
            </p:cNvPr>
            <p:cNvSpPr/>
            <p:nvPr/>
          </p:nvSpPr>
          <p:spPr>
            <a:xfrm>
              <a:off x="9678347" y="3022875"/>
              <a:ext cx="1775868" cy="408935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884D60BE-55F9-34DC-9AD1-833F421FB80B}"/>
                </a:ext>
              </a:extLst>
            </p:cNvPr>
            <p:cNvSpPr/>
            <p:nvPr/>
          </p:nvSpPr>
          <p:spPr>
            <a:xfrm>
              <a:off x="7330509" y="3363138"/>
              <a:ext cx="1439434" cy="121156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F6188588-FE47-5F80-A079-1A74D0C9EC81}"/>
                </a:ext>
              </a:extLst>
            </p:cNvPr>
            <p:cNvSpPr/>
            <p:nvPr/>
          </p:nvSpPr>
          <p:spPr>
            <a:xfrm>
              <a:off x="7402517" y="3418496"/>
              <a:ext cx="1296000" cy="46166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07326195-9D1E-C4E7-A237-DA78947100F2}"/>
                </a:ext>
              </a:extLst>
            </p:cNvPr>
            <p:cNvSpPr/>
            <p:nvPr/>
          </p:nvSpPr>
          <p:spPr>
            <a:xfrm>
              <a:off x="2906416" y="2527917"/>
              <a:ext cx="3504894" cy="2895834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DE14999-B505-11CB-8F0F-51C6251CF9DA}"/>
                </a:ext>
              </a:extLst>
            </p:cNvPr>
            <p:cNvSpPr/>
            <p:nvPr/>
          </p:nvSpPr>
          <p:spPr>
            <a:xfrm>
              <a:off x="3011163" y="2590958"/>
              <a:ext cx="3319680" cy="494345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8F3ECE4B-D88C-E11B-9672-5CB032B707D4}"/>
                </a:ext>
              </a:extLst>
            </p:cNvPr>
            <p:cNvSpPr txBox="1"/>
            <p:nvPr/>
          </p:nvSpPr>
          <p:spPr>
            <a:xfrm>
              <a:off x="4174713" y="2589822"/>
              <a:ext cx="9925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原 因</a:t>
              </a:r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0013452D-2EA2-37B7-0F07-194FC939A8E4}"/>
                </a:ext>
              </a:extLst>
            </p:cNvPr>
            <p:cNvSpPr txBox="1"/>
            <p:nvPr/>
          </p:nvSpPr>
          <p:spPr>
            <a:xfrm>
              <a:off x="7557406" y="3413031"/>
              <a:ext cx="9925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對 象</a:t>
              </a: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75E22F41-E25A-7F41-9613-6E53BC992CE2}"/>
                </a:ext>
              </a:extLst>
            </p:cNvPr>
            <p:cNvSpPr txBox="1"/>
            <p:nvPr/>
          </p:nvSpPr>
          <p:spPr>
            <a:xfrm>
              <a:off x="10047564" y="2987452"/>
              <a:ext cx="9925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結 果</a:t>
              </a: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143C8BEF-5B3E-24FD-75A6-B49DC55C0F01}"/>
                </a:ext>
              </a:extLst>
            </p:cNvPr>
            <p:cNvSpPr txBox="1"/>
            <p:nvPr/>
          </p:nvSpPr>
          <p:spPr>
            <a:xfrm>
              <a:off x="2952802" y="3177372"/>
              <a:ext cx="358784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1.</a:t>
              </a:r>
              <a:r>
                <a:rPr lang="zh-TW" altLang="en-US" sz="2400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 建築物、機械、設備、</a:t>
              </a:r>
              <a:endParaRPr lang="en-US" altLang="zh-TW" sz="24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r>
                <a:rPr lang="zh-TW" altLang="en-US" sz="2400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原料、材料、化學品、</a:t>
              </a:r>
              <a:endParaRPr lang="en-US" altLang="zh-TW" sz="24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r>
                <a:rPr lang="zh-TW" altLang="en-US" sz="2400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氣體、蒸氣、粉塵</a:t>
              </a: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FE8DCF0A-F05E-4241-A355-7371B864B641}"/>
                </a:ext>
              </a:extLst>
            </p:cNvPr>
            <p:cNvSpPr txBox="1"/>
            <p:nvPr/>
          </p:nvSpPr>
          <p:spPr>
            <a:xfrm>
              <a:off x="2928137" y="4397916"/>
              <a:ext cx="16642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2.</a:t>
              </a:r>
              <a:r>
                <a:rPr lang="zh-TW" altLang="en-US" sz="2400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作業活動</a:t>
              </a: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149659E9-F630-76E9-A401-7B2136306E97}"/>
                </a:ext>
              </a:extLst>
            </p:cNvPr>
            <p:cNvSpPr txBox="1"/>
            <p:nvPr/>
          </p:nvSpPr>
          <p:spPr>
            <a:xfrm>
              <a:off x="2944542" y="4847098"/>
              <a:ext cx="25875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3.</a:t>
              </a:r>
              <a:r>
                <a:rPr lang="zh-TW" altLang="en-US" sz="2400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其他職業上原因</a:t>
              </a: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E233225C-9C37-ADE2-920A-96D7E3460A27}"/>
                </a:ext>
              </a:extLst>
            </p:cNvPr>
            <p:cNvSpPr txBox="1"/>
            <p:nvPr/>
          </p:nvSpPr>
          <p:spPr>
            <a:xfrm>
              <a:off x="7590914" y="3936251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工作者</a:t>
              </a: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18459665-D932-36EC-72A4-2A74F9E3C080}"/>
                </a:ext>
              </a:extLst>
            </p:cNvPr>
            <p:cNvSpPr txBox="1"/>
            <p:nvPr/>
          </p:nvSpPr>
          <p:spPr>
            <a:xfrm>
              <a:off x="10076439" y="3514135"/>
              <a:ext cx="104868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1.</a:t>
              </a:r>
              <a:r>
                <a:rPr lang="zh-TW" altLang="en-US" sz="24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疾病</a:t>
              </a:r>
              <a:endPara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r>
                <a:rPr lang="en-US" altLang="zh-TW" sz="24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2.</a:t>
              </a:r>
              <a:r>
                <a:rPr lang="zh-TW" altLang="en-US" sz="24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傷害</a:t>
              </a:r>
              <a:endPara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r>
                <a:rPr lang="en-US" altLang="zh-TW" sz="24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3.</a:t>
              </a:r>
              <a:r>
                <a:rPr lang="zh-TW" altLang="en-US" sz="24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失能</a:t>
              </a:r>
              <a:endPara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r>
                <a:rPr lang="en-US" altLang="zh-TW" sz="24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4.</a:t>
              </a:r>
              <a:r>
                <a:rPr lang="zh-TW" altLang="en-US" sz="24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死亡</a:t>
              </a:r>
            </a:p>
          </p:txBody>
        </p:sp>
        <p:cxnSp>
          <p:nvCxnSpPr>
            <p:cNvPr id="18" name="直線單箭頭接點 17">
              <a:extLst>
                <a:ext uri="{FF2B5EF4-FFF2-40B4-BE49-F238E27FC236}">
                  <a16:creationId xmlns:a16="http://schemas.microsoft.com/office/drawing/2014/main" id="{C93BC2ED-A8BD-FF6C-3F2B-28A74AC29C6A}"/>
                </a:ext>
              </a:extLst>
            </p:cNvPr>
            <p:cNvCxnSpPr/>
            <p:nvPr/>
          </p:nvCxnSpPr>
          <p:spPr>
            <a:xfrm>
              <a:off x="6599696" y="4032480"/>
              <a:ext cx="610764" cy="0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直線單箭頭接點 18">
              <a:extLst>
                <a:ext uri="{FF2B5EF4-FFF2-40B4-BE49-F238E27FC236}">
                  <a16:creationId xmlns:a16="http://schemas.microsoft.com/office/drawing/2014/main" id="{251DE163-199B-B42E-43E3-30655F78F937}"/>
                </a:ext>
              </a:extLst>
            </p:cNvPr>
            <p:cNvCxnSpPr/>
            <p:nvPr/>
          </p:nvCxnSpPr>
          <p:spPr>
            <a:xfrm>
              <a:off x="8895435" y="4024225"/>
              <a:ext cx="610764" cy="0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1E71BA3F-4CBF-7454-A065-DBEEAAB539E0}"/>
                </a:ext>
              </a:extLst>
            </p:cNvPr>
            <p:cNvSpPr/>
            <p:nvPr/>
          </p:nvSpPr>
          <p:spPr>
            <a:xfrm>
              <a:off x="580023" y="2527917"/>
              <a:ext cx="1439434" cy="30091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TW" altLang="en-US" sz="3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勞動場所</a:t>
              </a:r>
            </a:p>
          </p:txBody>
        </p:sp>
        <p:cxnSp>
          <p:nvCxnSpPr>
            <p:cNvPr id="21" name="直線單箭頭接點 20">
              <a:extLst>
                <a:ext uri="{FF2B5EF4-FFF2-40B4-BE49-F238E27FC236}">
                  <a16:creationId xmlns:a16="http://schemas.microsoft.com/office/drawing/2014/main" id="{AE0C4009-C646-61EB-4D58-B6EDAEA0E890}"/>
                </a:ext>
              </a:extLst>
            </p:cNvPr>
            <p:cNvCxnSpPr/>
            <p:nvPr/>
          </p:nvCxnSpPr>
          <p:spPr>
            <a:xfrm>
              <a:off x="2200319" y="4032480"/>
              <a:ext cx="610764" cy="0"/>
            </a:xfrm>
            <a:prstGeom prst="straightConnector1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22" name="投影片編號版面配置區 25">
            <a:extLst>
              <a:ext uri="{FF2B5EF4-FFF2-40B4-BE49-F238E27FC236}">
                <a16:creationId xmlns:a16="http://schemas.microsoft.com/office/drawing/2014/main" id="{231C9577-14C3-49CA-C91E-3B6C7A6B5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3327" y="6279077"/>
            <a:ext cx="2743200" cy="365125"/>
          </a:xfrm>
        </p:spPr>
        <p:txBody>
          <a:bodyPr/>
          <a:lstStyle/>
          <a:p>
            <a:fld id="{E31375A4-56A4-47D6-9801-1991572033F7}" type="slidenum">
              <a:rPr lang="en-US" altLang="zh-TW" noProof="0" smtClean="0"/>
              <a:pPr/>
              <a:t>5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1756050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3600" dirty="0">
                <a:solidFill>
                  <a:schemeClr val="tx2">
                    <a:satMod val="130000"/>
                  </a:schemeClr>
                </a:solidFill>
              </a:rPr>
              <a:t>電腦工作站肌肉骨骼傷害</a:t>
            </a:r>
            <a:br>
              <a:rPr lang="en-US" altLang="zh-TW" sz="3600" dirty="0">
                <a:solidFill>
                  <a:schemeClr val="tx2">
                    <a:satMod val="130000"/>
                  </a:schemeClr>
                </a:solidFill>
              </a:rPr>
            </a:br>
            <a:r>
              <a:rPr lang="zh-TW" altLang="en-US" sz="3600" dirty="0">
                <a:solidFill>
                  <a:srgbClr val="FF0000"/>
                </a:solidFill>
              </a:rPr>
              <a:t>手腕隧道症候群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SzPct val="150000"/>
              <a:buFont typeface="Wingdings" pitchFamily="2" charset="2"/>
              <a:buBlip>
                <a:blip r:embed="rId2"/>
              </a:buBlip>
              <a:defRPr/>
            </a:pPr>
            <a:r>
              <a:rPr lang="zh-TW" altLang="en-US" dirty="0"/>
              <a:t>症狀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zh-TW" altLang="en-US" u="sng" dirty="0">
                <a:latin typeface="微軟正黑體" pitchFamily="34" charset="-120"/>
              </a:rPr>
              <a:t>食指和中指及大拇指等手部疼痛、灼熱、刺痛及麻木</a:t>
            </a:r>
            <a:endParaRPr lang="en-US" altLang="zh-TW" u="sng" dirty="0">
              <a:latin typeface="微軟正黑體" pitchFamily="34" charset="-120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zh-TW" altLang="en-US" u="sng" dirty="0">
              <a:latin typeface="微軟正黑體" pitchFamily="34" charset="-120"/>
            </a:endParaRPr>
          </a:p>
          <a:p>
            <a:pPr eaLnBrk="1" hangingPunct="1">
              <a:lnSpc>
                <a:spcPct val="90000"/>
              </a:lnSpc>
              <a:buSzPct val="150000"/>
              <a:buFont typeface="Wingdings" pitchFamily="2" charset="2"/>
              <a:buBlip>
                <a:blip r:embed="rId2"/>
              </a:buBlip>
              <a:defRPr/>
            </a:pPr>
            <a:r>
              <a:rPr lang="zh-TW" altLang="en-US" dirty="0"/>
              <a:t>治療方式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zh-TW" altLang="en-US" u="sng" dirty="0">
                <a:latin typeface="微軟正黑體" pitchFamily="34" charset="-120"/>
              </a:rPr>
              <a:t>初期使用藥物、配戴護腕、復健等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zh-TW" altLang="en-US" u="sng" dirty="0">
                <a:latin typeface="微軟正黑體" pitchFamily="34" charset="-120"/>
              </a:rPr>
              <a:t>手術治療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88BBADA-A452-41C3-BC85-EFB82A788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53861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zh-TW" altLang="en-US" b="1" dirty="0">
                <a:solidFill>
                  <a:schemeClr val="tx2">
                    <a:satMod val="130000"/>
                  </a:schemeClr>
                </a:solidFill>
              </a:rPr>
              <a:t>肌肉骨骼系統傷害</a:t>
            </a:r>
            <a:r>
              <a:rPr lang="zh-TW" altLang="en-US" b="1" dirty="0"/>
              <a:t>的過程</a:t>
            </a:r>
            <a:endParaRPr lang="en-US" altLang="zh-TW" b="1" dirty="0"/>
          </a:p>
        </p:txBody>
      </p:sp>
      <p:sp>
        <p:nvSpPr>
          <p:cNvPr id="2" name="矩形 1"/>
          <p:cNvSpPr/>
          <p:nvPr/>
        </p:nvSpPr>
        <p:spPr>
          <a:xfrm>
            <a:off x="2370320" y="2608129"/>
            <a:ext cx="1368425" cy="1081088"/>
          </a:xfrm>
          <a:prstGeom prst="rect">
            <a:avLst/>
          </a:prstGeom>
          <a:solidFill>
            <a:srgbClr val="FFD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疲勞</a:t>
            </a:r>
          </a:p>
        </p:txBody>
      </p:sp>
      <p:sp>
        <p:nvSpPr>
          <p:cNvPr id="6" name="矩形 5"/>
          <p:cNvSpPr/>
          <p:nvPr/>
        </p:nvSpPr>
        <p:spPr>
          <a:xfrm>
            <a:off x="4170545" y="2638292"/>
            <a:ext cx="1292225" cy="1079500"/>
          </a:xfrm>
          <a:prstGeom prst="rect">
            <a:avLst/>
          </a:prstGeom>
          <a:solidFill>
            <a:srgbClr val="FFC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痠痛</a:t>
            </a:r>
          </a:p>
        </p:txBody>
      </p:sp>
      <p:sp>
        <p:nvSpPr>
          <p:cNvPr id="7" name="矩形 6"/>
          <p:cNvSpPr/>
          <p:nvPr/>
        </p:nvSpPr>
        <p:spPr>
          <a:xfrm>
            <a:off x="6042207" y="2638292"/>
            <a:ext cx="1439862" cy="1079500"/>
          </a:xfrm>
          <a:prstGeom prst="rect">
            <a:avLst/>
          </a:prstGeom>
          <a:solidFill>
            <a:srgbClr val="D6A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組織</a:t>
            </a:r>
            <a:endParaRPr lang="en-US" altLang="zh-TW" sz="32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defRPr/>
            </a:pPr>
            <a:r>
              <a:rPr lang="zh-TW" altLang="en-US" sz="32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破壞</a:t>
            </a:r>
          </a:p>
        </p:txBody>
      </p:sp>
      <p:sp>
        <p:nvSpPr>
          <p:cNvPr id="8" name="矩形 7"/>
          <p:cNvSpPr/>
          <p:nvPr/>
        </p:nvSpPr>
        <p:spPr>
          <a:xfrm>
            <a:off x="8058333" y="2638292"/>
            <a:ext cx="1220787" cy="1079500"/>
          </a:xfrm>
          <a:prstGeom prst="rect">
            <a:avLst/>
          </a:prstGeom>
          <a:solidFill>
            <a:srgbClr val="9A7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疾病</a:t>
            </a:r>
          </a:p>
        </p:txBody>
      </p:sp>
      <p:sp>
        <p:nvSpPr>
          <p:cNvPr id="33799" name="文字方塊 3"/>
          <p:cNvSpPr txBox="1">
            <a:spLocks noChangeArrowheads="1"/>
          </p:cNvSpPr>
          <p:nvPr/>
        </p:nvSpPr>
        <p:spPr bwMode="auto">
          <a:xfrm>
            <a:off x="5897744" y="3868605"/>
            <a:ext cx="1728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Aft>
                <a:spcPct val="0"/>
              </a:spcAft>
              <a:buSzPct val="100000"/>
              <a:defRPr sz="1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Aft>
                <a:spcPct val="0"/>
              </a:spcAft>
              <a:buSzPct val="100000"/>
              <a:defRPr sz="1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Aft>
                <a:spcPct val="0"/>
              </a:spcAft>
              <a:buSzPct val="100000"/>
              <a:defRPr sz="1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Aft>
                <a:spcPct val="0"/>
              </a:spcAft>
              <a:buSzPct val="100000"/>
              <a:defRPr sz="1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9pPr>
          </a:lstStyle>
          <a:p>
            <a:r>
              <a:rPr lang="en-US" altLang="zh-TW">
                <a:latin typeface="微軟正黑體" pitchFamily="34" charset="-120"/>
              </a:rPr>
              <a:t>(</a:t>
            </a:r>
            <a:r>
              <a:rPr lang="zh-TW" altLang="en-US">
                <a:latin typeface="微軟正黑體" pitchFamily="34" charset="-120"/>
              </a:rPr>
              <a:t>發炎</a:t>
            </a:r>
            <a:r>
              <a:rPr lang="en-US" altLang="zh-TW">
                <a:latin typeface="微軟正黑體" pitchFamily="34" charset="-120"/>
              </a:rPr>
              <a:t>, </a:t>
            </a:r>
            <a:r>
              <a:rPr lang="zh-TW" altLang="en-US">
                <a:latin typeface="微軟正黑體" pitchFamily="34" charset="-120"/>
              </a:rPr>
              <a:t>斷裂</a:t>
            </a:r>
            <a:r>
              <a:rPr lang="en-US" altLang="zh-TW">
                <a:latin typeface="微軟正黑體" pitchFamily="34" charset="-120"/>
              </a:rPr>
              <a:t>)</a:t>
            </a:r>
            <a:endParaRPr lang="zh-TW" altLang="en-US">
              <a:latin typeface="微軟正黑體" pitchFamily="34" charset="-120"/>
            </a:endParaRPr>
          </a:p>
        </p:txBody>
      </p:sp>
      <p:sp>
        <p:nvSpPr>
          <p:cNvPr id="10" name="向右箭號 9"/>
          <p:cNvSpPr/>
          <p:nvPr/>
        </p:nvSpPr>
        <p:spPr>
          <a:xfrm>
            <a:off x="3594283" y="2854192"/>
            <a:ext cx="719137" cy="647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向右箭號 10"/>
          <p:cNvSpPr/>
          <p:nvPr/>
        </p:nvSpPr>
        <p:spPr>
          <a:xfrm>
            <a:off x="5351644" y="2857367"/>
            <a:ext cx="719138" cy="647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向右箭號 11"/>
          <p:cNvSpPr/>
          <p:nvPr/>
        </p:nvSpPr>
        <p:spPr>
          <a:xfrm>
            <a:off x="7443969" y="2860543"/>
            <a:ext cx="719138" cy="649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3803" name="文字方塊 12"/>
          <p:cNvSpPr txBox="1">
            <a:spLocks noChangeArrowheads="1"/>
          </p:cNvSpPr>
          <p:nvPr/>
        </p:nvSpPr>
        <p:spPr bwMode="auto">
          <a:xfrm>
            <a:off x="1624901" y="3900847"/>
            <a:ext cx="29705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Aft>
                <a:spcPct val="0"/>
              </a:spcAft>
              <a:buSzPct val="100000"/>
              <a:defRPr sz="1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Aft>
                <a:spcPct val="0"/>
              </a:spcAft>
              <a:buSzPct val="100000"/>
              <a:defRPr sz="1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Aft>
                <a:spcPct val="0"/>
              </a:spcAft>
              <a:buSzPct val="100000"/>
              <a:defRPr sz="1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Aft>
                <a:spcPct val="0"/>
              </a:spcAft>
              <a:buSzPct val="100000"/>
              <a:defRPr sz="1400"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9pPr>
          </a:lstStyle>
          <a:p>
            <a:r>
              <a:rPr lang="en-US" altLang="zh-TW" dirty="0">
                <a:latin typeface="微軟正黑體" pitchFamily="34" charset="-120"/>
              </a:rPr>
              <a:t>(</a:t>
            </a:r>
            <a:r>
              <a:rPr lang="zh-TW" altLang="en-US" dirty="0">
                <a:latin typeface="微軟正黑體" pitchFamily="34" charset="-120"/>
              </a:rPr>
              <a:t>代謝超過負荷</a:t>
            </a:r>
            <a:r>
              <a:rPr lang="en-US" altLang="zh-TW" dirty="0">
                <a:latin typeface="微軟正黑體" pitchFamily="34" charset="-120"/>
              </a:rPr>
              <a:t>, </a:t>
            </a:r>
            <a:r>
              <a:rPr lang="zh-TW" altLang="en-US" dirty="0">
                <a:latin typeface="微軟正黑體" pitchFamily="34" charset="-120"/>
              </a:rPr>
              <a:t>僵硬</a:t>
            </a:r>
            <a:r>
              <a:rPr lang="en-US" altLang="zh-TW" dirty="0">
                <a:latin typeface="微軟正黑體" pitchFamily="34" charset="-120"/>
              </a:rPr>
              <a:t>)</a:t>
            </a:r>
            <a:endParaRPr lang="zh-TW" altLang="en-US" dirty="0">
              <a:latin typeface="微軟正黑體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2746557" y="1509579"/>
            <a:ext cx="5929312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肌肉、關節、肌腱、韌帶及神經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4C174F86-47CF-42E4-9255-3CFE2D09A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70776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C883FE9-336E-1DC2-EA38-422C0EC0E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070B734-44E9-6B87-C4A2-BA3DA4FBBD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426A60E-0226-4F52-0DC7-0698A9A5A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769" y="955720"/>
            <a:ext cx="8460883" cy="3787252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2338814-ABAF-CF53-279F-F869D65E3A01}"/>
              </a:ext>
            </a:extLst>
          </p:cNvPr>
          <p:cNvSpPr txBox="1"/>
          <p:nvPr/>
        </p:nvSpPr>
        <p:spPr>
          <a:xfrm>
            <a:off x="2712075" y="5275301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圖引自</a:t>
            </a:r>
            <a:r>
              <a:rPr lang="en-US" altLang="zh-TW" dirty="0"/>
              <a:t>:https://heho.com.tw/archives/13981</a:t>
            </a:r>
            <a:endParaRPr lang="zh-TW" alt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8DEFAE5-3DEE-4095-B737-62E48C41E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44306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4CFFBF4-4290-31FD-CB15-511190385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051" y="924127"/>
            <a:ext cx="8697898" cy="373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38982F4A-A261-99AF-939C-E0C1347A3984}"/>
              </a:ext>
            </a:extLst>
          </p:cNvPr>
          <p:cNvSpPr txBox="1"/>
          <p:nvPr/>
        </p:nvSpPr>
        <p:spPr>
          <a:xfrm>
            <a:off x="2712075" y="5275301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圖引自</a:t>
            </a:r>
            <a:r>
              <a:rPr lang="en-US" altLang="zh-TW" dirty="0"/>
              <a:t>:https://heho.com.tw/archives/13981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8C40426-9FC9-4F78-9B26-E1BE7C360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47477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6C65DFE-4333-52AF-ADD3-4E421A17DB5B}"/>
              </a:ext>
            </a:extLst>
          </p:cNvPr>
          <p:cNvSpPr txBox="1"/>
          <p:nvPr/>
        </p:nvSpPr>
        <p:spPr>
          <a:xfrm>
            <a:off x="3227230" y="5854850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圖引自</a:t>
            </a:r>
            <a:r>
              <a:rPr lang="en-US" altLang="zh-TW" dirty="0"/>
              <a:t>:https://heho.com.tw/archives/13981</a:t>
            </a:r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14FD3A5-AF6B-EBC4-6CB3-633367A42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410" y="337063"/>
            <a:ext cx="7421987" cy="5310255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9428F51-DB2B-4CC7-B8BE-79D18B99E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55094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D4A7883-99E3-FF4D-8971-181691D0C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042" y="695305"/>
            <a:ext cx="7298699" cy="5467389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C302DFC-1B1D-4D69-A6AA-17B93ECC1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80203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9F61DC9-8B9B-12F6-FC41-A2BF14964013}"/>
              </a:ext>
            </a:extLst>
          </p:cNvPr>
          <p:cNvSpPr txBox="1"/>
          <p:nvPr/>
        </p:nvSpPr>
        <p:spPr>
          <a:xfrm>
            <a:off x="3668893" y="5589431"/>
            <a:ext cx="4854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圖引自勞動部 電腦作業人員健康危害預防手冊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2613B41-4472-8D2C-E6C9-EBEEE09B1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545" y="360085"/>
            <a:ext cx="6047756" cy="5133277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E858F7D-CD02-4256-A793-1763BD3A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89366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A973F57-D5EE-D181-92D0-132B9CACE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680" y="1162049"/>
            <a:ext cx="7338201" cy="4736475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EF4EEFD4-DBE4-5611-F98A-35B6D218E651}"/>
              </a:ext>
            </a:extLst>
          </p:cNvPr>
          <p:cNvSpPr txBox="1"/>
          <p:nvPr/>
        </p:nvSpPr>
        <p:spPr>
          <a:xfrm>
            <a:off x="3508673" y="5898524"/>
            <a:ext cx="4854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圖引自勞動部 電腦作業人員健康危害預防手冊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C2C26A3-ADE2-4B2B-8619-BCE29B38D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64954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zh-TW" altLang="en-US" sz="3600"/>
              <a:t>如何選把好椅子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8611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" r="9512" b="7756"/>
          <a:stretch/>
        </p:blipFill>
        <p:spPr bwMode="auto">
          <a:xfrm>
            <a:off x="2423592" y="1628801"/>
            <a:ext cx="7536426" cy="4690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935EB7E-9525-4ED6-9DF8-3760EBFBD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61355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zh-TW" altLang="en-US" dirty="0">
                <a:solidFill>
                  <a:schemeClr val="tx2"/>
                </a:solidFill>
              </a:rPr>
              <a:t>電腦工作站正確姿勢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297113"/>
            <a:ext cx="6343650" cy="333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9" y="2686050"/>
            <a:ext cx="2447925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C38D8D4-E460-4EEE-994E-C13156325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56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6583" y="794421"/>
            <a:ext cx="10678834" cy="837956"/>
          </a:xfrm>
        </p:spPr>
        <p:txBody>
          <a:bodyPr/>
          <a:lstStyle/>
          <a:p>
            <a:r>
              <a:rPr lang="en-US" altLang="zh-TW" dirty="0"/>
              <a:t>8.</a:t>
            </a:r>
            <a:r>
              <a:rPr lang="zh-TW" altLang="en-US" dirty="0"/>
              <a:t>勞動場所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85010" y="2381118"/>
            <a:ext cx="10408194" cy="2478265"/>
          </a:xfrm>
        </p:spPr>
        <p:txBody>
          <a:bodyPr>
            <a:noAutofit/>
          </a:bodyPr>
          <a:lstStyle/>
          <a:p>
            <a:pPr marL="4572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TW" sz="2400" dirty="0"/>
              <a:t>1.</a:t>
            </a:r>
            <a:r>
              <a:rPr lang="zh-TW" altLang="en-US" sz="2400" dirty="0"/>
              <a:t>於</a:t>
            </a:r>
            <a:r>
              <a:rPr lang="zh-TW" altLang="en-US" sz="2400" dirty="0">
                <a:solidFill>
                  <a:srgbClr val="FF0000"/>
                </a:solidFill>
              </a:rPr>
              <a:t>勞動契約</a:t>
            </a:r>
            <a:r>
              <a:rPr lang="zh-TW" altLang="en-US" sz="2400" dirty="0"/>
              <a:t>存續中，由雇主所提示，</a:t>
            </a:r>
            <a:r>
              <a:rPr lang="zh-TW" altLang="en-US" sz="2400" dirty="0">
                <a:solidFill>
                  <a:srgbClr val="FF0000"/>
                </a:solidFill>
              </a:rPr>
              <a:t>使勞工履行契約提供勞務</a:t>
            </a:r>
            <a:r>
              <a:rPr lang="zh-TW" altLang="en-US" sz="2400" dirty="0"/>
              <a:t>之場所。</a:t>
            </a:r>
            <a:endParaRPr lang="en-US" altLang="zh-TW" sz="2400" dirty="0"/>
          </a:p>
          <a:p>
            <a:pPr marL="4572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altLang="zh-TW" sz="2400" dirty="0"/>
          </a:p>
          <a:p>
            <a:pPr marL="4572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TW" sz="2400" dirty="0"/>
              <a:t>2.</a:t>
            </a:r>
            <a:r>
              <a:rPr lang="zh-TW" altLang="en-US" sz="2400" dirty="0"/>
              <a:t>自營作業者</a:t>
            </a:r>
            <a:r>
              <a:rPr lang="zh-TW" altLang="en-US" sz="2400" dirty="0">
                <a:solidFill>
                  <a:srgbClr val="FF0000"/>
                </a:solidFill>
              </a:rPr>
              <a:t>實際從事勞動</a:t>
            </a:r>
            <a:r>
              <a:rPr lang="zh-TW" altLang="en-US" sz="2400" dirty="0"/>
              <a:t>之場所。</a:t>
            </a:r>
          </a:p>
          <a:p>
            <a:pPr marL="4572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altLang="zh-TW" sz="2400" dirty="0"/>
          </a:p>
          <a:p>
            <a:pPr marL="4572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TW" sz="2400" dirty="0"/>
              <a:t>3.</a:t>
            </a:r>
            <a:r>
              <a:rPr lang="zh-TW" altLang="en-US" sz="2400" dirty="0"/>
              <a:t>其他受工作場所負責人指揮或監督從事勞動之人員，</a:t>
            </a:r>
            <a:r>
              <a:rPr lang="zh-TW" altLang="en-US" sz="2400" dirty="0">
                <a:solidFill>
                  <a:srgbClr val="FF0000"/>
                </a:solidFill>
              </a:rPr>
              <a:t>實際從事勞動之場所。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3406151" y="1013344"/>
            <a:ext cx="1340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solidFill>
                  <a:schemeClr val="accent3"/>
                </a:solidFill>
              </a:rPr>
              <a:t>施行細則</a:t>
            </a:r>
            <a:r>
              <a:rPr lang="en-US" altLang="zh-TW" sz="2000" dirty="0">
                <a:solidFill>
                  <a:schemeClr val="accent3"/>
                </a:solidFill>
              </a:rPr>
              <a:t>5</a:t>
            </a:r>
            <a:endParaRPr lang="zh-TW" altLang="en-US" sz="2000" dirty="0">
              <a:solidFill>
                <a:schemeClr val="accent3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noProof="0" smtClean="0"/>
              <a:pPr/>
              <a:t>6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53822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zh-TW" altLang="en-US" dirty="0">
                <a:solidFill>
                  <a:schemeClr val="tx2"/>
                </a:solidFill>
              </a:rPr>
              <a:t>電腦工作站正確姿勢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2963608" y="1054204"/>
            <a:ext cx="7512665" cy="5272855"/>
            <a:chOff x="1011903" y="936216"/>
            <a:chExt cx="7512665" cy="5272855"/>
          </a:xfrm>
        </p:grpSpPr>
        <p:pic>
          <p:nvPicPr>
            <p:cNvPr id="61443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1903" y="936216"/>
              <a:ext cx="7162800" cy="5060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矩形 2"/>
            <p:cNvSpPr/>
            <p:nvPr/>
          </p:nvSpPr>
          <p:spPr>
            <a:xfrm>
              <a:off x="5943600" y="5029200"/>
              <a:ext cx="2580968" cy="11798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CA4E803-3550-4268-9BEB-6A5214BCB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60617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zh-TW" altLang="en-US" dirty="0">
                <a:solidFill>
                  <a:schemeClr val="tx2"/>
                </a:solidFill>
              </a:rPr>
              <a:t>使用滑鼠正確姿勢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1844675"/>
            <a:ext cx="4783137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DDC506E-6D4E-4A8D-9605-1EF8966A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26250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zh-TW" altLang="en-US" b="1" dirty="0"/>
              <a:t>調整適合自己的位置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065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1484784"/>
            <a:ext cx="6916686" cy="490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A43D5F0-CB31-4155-AC20-76DA689A7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AE80-FEB4-48CB-8365-6100C3F0D86A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608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9.</a:t>
            </a:r>
            <a:r>
              <a:rPr lang="zh-TW" altLang="en-US" dirty="0"/>
              <a:t>工作場所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2079181"/>
            <a:ext cx="9683839" cy="4370661"/>
          </a:xfrm>
        </p:spPr>
        <p:txBody>
          <a:bodyPr>
            <a:noAutofit/>
          </a:bodyPr>
          <a:lstStyle/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b="1" dirty="0"/>
              <a:t>工作場所：</a:t>
            </a:r>
            <a:endParaRPr lang="en-US" altLang="zh-TW" b="1" dirty="0"/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dirty="0"/>
              <a:t>指勞動場所中，接受雇主或代理雇主指示處理有關勞工事務之人所能支配、管理之場所。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3206868" y="901096"/>
            <a:ext cx="1340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solidFill>
                  <a:schemeClr val="accent3"/>
                </a:solidFill>
              </a:rPr>
              <a:t>施行細則</a:t>
            </a:r>
            <a:r>
              <a:rPr lang="en-US" altLang="zh-TW" sz="2000" dirty="0">
                <a:solidFill>
                  <a:schemeClr val="accent3"/>
                </a:solidFill>
              </a:rPr>
              <a:t>5</a:t>
            </a:r>
            <a:endParaRPr lang="zh-TW" altLang="en-US" sz="2000" dirty="0">
              <a:solidFill>
                <a:schemeClr val="accent3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noProof="0" smtClean="0"/>
              <a:pPr/>
              <a:t>7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99460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10.</a:t>
            </a:r>
            <a:r>
              <a:rPr lang="zh-TW" altLang="en-US" dirty="0"/>
              <a:t>作業場所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2230895"/>
            <a:ext cx="10323649" cy="4370661"/>
          </a:xfrm>
        </p:spPr>
        <p:txBody>
          <a:bodyPr>
            <a:noAutofit/>
          </a:bodyPr>
          <a:lstStyle/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b="1" dirty="0"/>
              <a:t>作業場所：</a:t>
            </a:r>
            <a:endParaRPr lang="en-US" altLang="zh-TW" b="1" dirty="0"/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dirty="0"/>
              <a:t>指工作場所中，從事特定工作目的之場所。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3688417" y="941709"/>
            <a:ext cx="1340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solidFill>
                  <a:schemeClr val="accent3"/>
                </a:solidFill>
              </a:rPr>
              <a:t>施行細則</a:t>
            </a:r>
            <a:r>
              <a:rPr lang="en-US" altLang="zh-TW" sz="2000" dirty="0">
                <a:solidFill>
                  <a:schemeClr val="accent3"/>
                </a:solidFill>
              </a:rPr>
              <a:t>5</a:t>
            </a:r>
            <a:endParaRPr lang="zh-TW" altLang="en-US" sz="2000" dirty="0">
              <a:solidFill>
                <a:schemeClr val="accent3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0956116" y="70281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>
                <a:solidFill>
                  <a:schemeClr val="accent3"/>
                </a:solidFill>
              </a:rPr>
              <a:t>19</a:t>
            </a:r>
            <a:endParaRPr lang="zh-TW" altLang="en-US" sz="2800" dirty="0">
              <a:solidFill>
                <a:schemeClr val="accent3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noProof="0" smtClean="0"/>
              <a:pPr/>
              <a:t>8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30967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橢圓 17"/>
          <p:cNvSpPr/>
          <p:nvPr/>
        </p:nvSpPr>
        <p:spPr>
          <a:xfrm>
            <a:off x="3552485" y="1871121"/>
            <a:ext cx="4652210" cy="4652210"/>
          </a:xfrm>
          <a:prstGeom prst="ellipse">
            <a:avLst/>
          </a:prstGeom>
          <a:solidFill>
            <a:srgbClr val="7A98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17" name="橢圓 16"/>
          <p:cNvSpPr/>
          <p:nvPr/>
        </p:nvSpPr>
        <p:spPr>
          <a:xfrm>
            <a:off x="4347256" y="2665892"/>
            <a:ext cx="3062668" cy="306266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91657" y="609600"/>
            <a:ext cx="9144000" cy="837956"/>
          </a:xfrm>
        </p:spPr>
        <p:txBody>
          <a:bodyPr/>
          <a:lstStyle/>
          <a:p>
            <a:r>
              <a:rPr lang="zh-TW" altLang="en-US" dirty="0"/>
              <a:t>勞動場所、工作場所、作業場所</a:t>
            </a:r>
          </a:p>
        </p:txBody>
      </p:sp>
      <p:sp>
        <p:nvSpPr>
          <p:cNvPr id="16" name="橢圓 15"/>
          <p:cNvSpPr/>
          <p:nvPr/>
        </p:nvSpPr>
        <p:spPr>
          <a:xfrm>
            <a:off x="5169987" y="3514749"/>
            <a:ext cx="1417206" cy="141720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19" name="矩形 18"/>
          <p:cNvSpPr/>
          <p:nvPr/>
        </p:nvSpPr>
        <p:spPr>
          <a:xfrm>
            <a:off x="5150358" y="407265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/>
              <a:t>作業場所</a:t>
            </a:r>
          </a:p>
        </p:txBody>
      </p:sp>
      <p:sp>
        <p:nvSpPr>
          <p:cNvPr id="20" name="矩形 19"/>
          <p:cNvSpPr/>
          <p:nvPr/>
        </p:nvSpPr>
        <p:spPr>
          <a:xfrm>
            <a:off x="5127275" y="3054570"/>
            <a:ext cx="14619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2400" b="1" dirty="0"/>
              <a:t>工作場所</a:t>
            </a:r>
            <a:endParaRPr lang="en-US" altLang="zh-TW" sz="2400" b="1" dirty="0"/>
          </a:p>
        </p:txBody>
      </p:sp>
      <p:sp>
        <p:nvSpPr>
          <p:cNvPr id="21" name="矩形 20"/>
          <p:cNvSpPr/>
          <p:nvPr/>
        </p:nvSpPr>
        <p:spPr>
          <a:xfrm>
            <a:off x="5127275" y="2125369"/>
            <a:ext cx="14619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2400" b="1" dirty="0">
                <a:solidFill>
                  <a:schemeClr val="bg1"/>
                </a:solidFill>
              </a:rPr>
              <a:t>勞動場所</a:t>
            </a:r>
            <a:endParaRPr lang="en-US" altLang="zh-TW" sz="2400" b="1" dirty="0">
              <a:solidFill>
                <a:schemeClr val="bg1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0956116" y="70281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>
                <a:solidFill>
                  <a:schemeClr val="accent3"/>
                </a:solidFill>
              </a:rPr>
              <a:t>19</a:t>
            </a:r>
            <a:endParaRPr lang="zh-TW" altLang="en-US" sz="2800" dirty="0">
              <a:solidFill>
                <a:schemeClr val="accent3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altLang="zh-TW" noProof="0" smtClean="0"/>
              <a:pPr/>
              <a:t>9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89995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2.1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1790</Words>
  <Application>Microsoft Office PowerPoint</Application>
  <PresentationFormat>寬螢幕</PresentationFormat>
  <Paragraphs>283</Paragraphs>
  <Slides>62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62</vt:i4>
      </vt:variant>
    </vt:vector>
  </HeadingPairs>
  <TitlesOfParts>
    <vt:vector size="74" baseType="lpstr">
      <vt:lpstr>Arial Unicode MS</vt:lpstr>
      <vt:lpstr>微软雅黑</vt:lpstr>
      <vt:lpstr>華康特粗楷體</vt:lpstr>
      <vt:lpstr>微軟正黑體</vt:lpstr>
      <vt:lpstr>新細明體</vt:lpstr>
      <vt:lpstr>標楷體</vt:lpstr>
      <vt:lpstr>Agency FB</vt:lpstr>
      <vt:lpstr>Arial</vt:lpstr>
      <vt:lpstr>Calibri</vt:lpstr>
      <vt:lpstr>Times New Roman</vt:lpstr>
      <vt:lpstr>Wingdings</vt:lpstr>
      <vt:lpstr>Office 佈景主題</vt:lpstr>
      <vt:lpstr>工作場所潛在危害及案例分析</vt:lpstr>
      <vt:lpstr>大綱</vt:lpstr>
      <vt:lpstr>職業安全衛生法(1/2)</vt:lpstr>
      <vt:lpstr>職業安全衛生法(2/2)</vt:lpstr>
      <vt:lpstr>職業災害與重大職災(勞動檢查法施行細則)</vt:lpstr>
      <vt:lpstr>8.勞動場所</vt:lpstr>
      <vt:lpstr>9.工作場所</vt:lpstr>
      <vt:lpstr>10.作業場所</vt:lpstr>
      <vt:lpstr>勞動場所、工作場所、作業場所</vt:lpstr>
      <vt:lpstr>危害認知</vt:lpstr>
      <vt:lpstr>PowerPoint 簡報</vt:lpstr>
      <vt:lpstr>PowerPoint 簡報</vt:lpstr>
      <vt:lpstr>中暑、熱衰竭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人因危害</vt:lpstr>
      <vt:lpstr>PowerPoint 簡報</vt:lpstr>
      <vt:lpstr>人因工程的範疇 </vt:lpstr>
      <vt:lpstr>PowerPoint 簡報</vt:lpstr>
      <vt:lpstr>人因工程的特性 </vt:lpstr>
      <vt:lpstr>人因工程的特性 </vt:lpstr>
      <vt:lpstr>人因工程的特性 (目標)</vt:lpstr>
      <vt:lpstr>人因工程主要災害類型</vt:lpstr>
      <vt:lpstr>工作現場主要危害因子（肌肉骨骼傷害1/2）</vt:lpstr>
      <vt:lpstr>工作現場主要危害因子（肌肉骨骼傷害2/2）</vt:lpstr>
      <vt:lpstr>工作現場主要危害因子(人機介面1/2)</vt:lpstr>
      <vt:lpstr>工作現場主要危害因子(人機介面2/2)</vt:lpstr>
      <vt:lpstr>人工作業或搬運引起之人因危害</vt:lpstr>
      <vt:lpstr>人工搬運肌肉骨骼傷害-&gt;下背痛</vt:lpstr>
      <vt:lpstr>人工搬運肌肉骨骼傷害-&gt;下背痛</vt:lpstr>
      <vt:lpstr>人工作業或搬運引起之肌肉骨骼傷害</vt:lpstr>
      <vt:lpstr>電腦工作站引起之肌肉骨骼傷害</vt:lpstr>
      <vt:lpstr>電腦工作站肌肉骨骼傷害 手腕隧道症候群</vt:lpstr>
      <vt:lpstr>電腦工作站肌肉骨骼傷害 手腕隧道症候群</vt:lpstr>
      <vt:lpstr>肌肉骨骼系統傷害的過程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如何選把好椅子</vt:lpstr>
      <vt:lpstr>電腦工作站正確姿勢</vt:lpstr>
      <vt:lpstr>電腦工作站正確姿勢</vt:lpstr>
      <vt:lpstr>使用滑鼠正確姿勢</vt:lpstr>
      <vt:lpstr>調整適合自己的位置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工作場所潛在危害及案例分析</dc:title>
  <dc:creator>馮靜安</dc:creator>
  <cp:lastModifiedBy>馮靜安</cp:lastModifiedBy>
  <cp:revision>5</cp:revision>
  <dcterms:created xsi:type="dcterms:W3CDTF">2023-03-30T23:11:36Z</dcterms:created>
  <dcterms:modified xsi:type="dcterms:W3CDTF">2024-03-28T16:28:16Z</dcterms:modified>
</cp:coreProperties>
</file>