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691" r:id="rId7"/>
    <p:sldId id="692" r:id="rId8"/>
    <p:sldId id="693" r:id="rId9"/>
    <p:sldId id="694" r:id="rId10"/>
    <p:sldId id="262" r:id="rId11"/>
    <p:sldId id="695" r:id="rId12"/>
    <p:sldId id="265" r:id="rId13"/>
    <p:sldId id="280" r:id="rId14"/>
    <p:sldId id="281" r:id="rId15"/>
    <p:sldId id="269" r:id="rId16"/>
    <p:sldId id="283" r:id="rId17"/>
    <p:sldId id="711" r:id="rId18"/>
    <p:sldId id="267" r:id="rId19"/>
    <p:sldId id="284" r:id="rId20"/>
    <p:sldId id="285" r:id="rId21"/>
    <p:sldId id="286" r:id="rId22"/>
    <p:sldId id="287" r:id="rId23"/>
    <p:sldId id="288" r:id="rId24"/>
    <p:sldId id="289" r:id="rId25"/>
    <p:sldId id="270" r:id="rId26"/>
    <p:sldId id="282" r:id="rId27"/>
    <p:sldId id="696" r:id="rId28"/>
    <p:sldId id="697" r:id="rId29"/>
    <p:sldId id="382" r:id="rId30"/>
    <p:sldId id="383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698" r:id="rId49"/>
    <p:sldId id="699" r:id="rId50"/>
    <p:sldId id="700" r:id="rId51"/>
    <p:sldId id="701" r:id="rId52"/>
    <p:sldId id="702" r:id="rId53"/>
    <p:sldId id="703" r:id="rId54"/>
    <p:sldId id="433" r:id="rId55"/>
    <p:sldId id="425" r:id="rId56"/>
    <p:sldId id="426" r:id="rId57"/>
    <p:sldId id="427" r:id="rId58"/>
    <p:sldId id="435" r:id="rId59"/>
    <p:sldId id="704" r:id="rId60"/>
    <p:sldId id="706" r:id="rId61"/>
    <p:sldId id="707" r:id="rId62"/>
    <p:sldId id="708" r:id="rId63"/>
    <p:sldId id="709" r:id="rId64"/>
    <p:sldId id="710" r:id="rId6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84" y="702"/>
      </p:cViewPr>
      <p:guideLst/>
    </p:cSldViewPr>
  </p:slideViewPr>
  <p:outlineViewPr>
    <p:cViewPr>
      <p:scale>
        <a:sx n="33" d="100"/>
        <a:sy n="33" d="100"/>
      </p:scale>
      <p:origin x="0" y="-2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2A7C74-DCEB-42FA-AF1A-82FE3E5E5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6DB4E4B-D649-D0CC-E9BA-74B5CECD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45DAF0-3FD1-CB0B-C3DE-BCFD7389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081E8A-7E9E-08A7-0401-D282169B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D1719-3F36-115B-A6F2-B4F6C33B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82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DFBE90-F482-9B22-5EF1-D3692849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8F6FFAB-4514-736C-AC32-2D4784D7F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6D5AD0-82D6-CC62-D3B1-E4C5F1434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598BE9-B2C9-E9E6-6F79-9398C8B5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F10801-E128-1040-BD5F-02A8E8EC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6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E15E295-2903-5DED-431E-0D661F2F3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F81180-0253-7E84-E788-E2DA4ECDD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710FDA-200B-49FD-7A5B-CE61B63E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CBF1C8-084F-400D-C63B-E143E8BF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E8D228-2D66-6C94-1388-0696560D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06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56823" y="682173"/>
            <a:ext cx="10678834" cy="837956"/>
          </a:xfrm>
        </p:spPr>
        <p:txBody>
          <a:bodyPr rtlCol="0">
            <a:normAutofit/>
          </a:bodyPr>
          <a:lstStyle>
            <a:lvl1pPr algn="l">
              <a:defRPr sz="4000" b="1"/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10" name="內容預留位置 2"/>
          <p:cNvSpPr>
            <a:spLocks noGrp="1"/>
          </p:cNvSpPr>
          <p:nvPr>
            <p:ph idx="1"/>
          </p:nvPr>
        </p:nvSpPr>
        <p:spPr>
          <a:xfrm>
            <a:off x="656823" y="1974678"/>
            <a:ext cx="10331218" cy="4370661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914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62EAED-2DBD-0E01-E869-95818853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F535E9-C871-73E8-2D90-4242A405C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75DB62-9B23-8028-DF93-368D3560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80B8F5-C073-7330-470A-67699922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C81FBB-56F8-6FC0-3534-47D63DFE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68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15193-3475-5EE1-CA59-49D1863A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AE7A40-A399-1F0C-E48E-EC3CD69E4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DBB7EA-3FA5-4853-8048-AE428B80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B409F2-650D-564F-EFDB-E23453C7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F4495F-8431-54AC-21B0-2C2C7FF7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8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68EF6E-225F-C061-56D3-00FB9E1F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5DAF63-0C92-F985-B012-7266B6748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8816AE2-C011-7592-84B7-D48337539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BF83EE-17B9-D6AB-1CAD-71F0346B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09B552-598B-6F5C-8188-139001C8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4D84ADB-2B4A-AF8E-A406-C5FB06AA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68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DE1D1-B56B-48EB-9076-72C8D445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4EA741-A64E-AE82-A23A-329932DE8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1DD3F6-B37F-8293-90AE-095CFC0F5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93A72FD-031B-441B-45F9-658E7E7F6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5B574A3-163D-7E51-CB11-989DDCBFD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EB6CB36-005E-C8AD-51CB-DF67494C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8338008-F76D-6221-2B38-FD176787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7CB5530-EC42-D590-679E-3BED1C40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82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6CB4A-1B0F-E16B-5A81-DA195033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A0F35B3-5E77-C239-E8F7-E0EDE27D2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4A09531-4322-A13D-112C-F47CC83D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2BC24A8-BF0F-FCCB-A7C3-D41C4D60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43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00DA99-0689-D963-3E30-78597034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5D3BBA5-ECD6-16D3-C110-9410F46E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6BCA93-4A5C-80EA-B51A-945C6F6B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3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B26ABD-346C-1E10-BDBA-4566CD1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7E7CE8-850F-5D12-F804-1B4D30609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81CDAC-7301-DF9E-E65E-BBF7CAAC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0B7A3E-464B-DCBD-71A0-2C87255E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1713C7D-59F9-7679-5EFD-926F7EEF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93738C-1FB1-61A3-6BF9-2D6BA6BE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03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717896-4A61-D090-D496-F24032E9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CF6AA6E-A76D-563A-A432-15F155259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BAFFCB8-0185-3AF3-7813-469F84BD8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A9E307-7A04-29AA-06FB-45A8DC50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7F76-9E37-4C1E-901E-2EB83760AB8E}" type="datetimeFigureOut">
              <a:rPr lang="zh-TW" altLang="en-US" smtClean="0"/>
              <a:t>2023/3/30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34D430-7431-C18F-F3EF-90C37E04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E6060A-AF6A-CE64-D008-2947D4CF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10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1F70FE2-AF44-B2E9-CAB7-8582CC37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8C51B1-A386-D929-EE36-BCBFFA8A4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391CC9-1D70-454A-C025-4663D6BDB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2CA7F76-9E37-4C1E-901E-2EB83760AB8E}" type="datetimeFigureOut">
              <a:rPr lang="zh-TW" altLang="en-US" smtClean="0"/>
              <a:pPr/>
              <a:t>2023/3/30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141ACD-DDDC-EB0C-1EDD-4C23692A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5FEB4-6F33-75C9-6349-918AC632F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37AE80-FEB4-48CB-8365-6100C3F0D86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2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ED7D65-D664-33DB-6840-835B37208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工作場所潛在危害及案例分析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BD885D-CD45-FDDB-C0DD-0312BCD1F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大仁科技大學 環境與職業安全衛生系</a:t>
            </a:r>
            <a:endParaRPr lang="en-US" altLang="zh-TW" dirty="0"/>
          </a:p>
          <a:p>
            <a:r>
              <a:rPr lang="zh-TW" altLang="en-US" dirty="0"/>
              <a:t>馮靜安 博士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5D44A20-E9F1-B543-4FC2-B96B32367F92}"/>
              </a:ext>
            </a:extLst>
          </p:cNvPr>
          <p:cNvSpPr txBox="1"/>
          <p:nvPr/>
        </p:nvSpPr>
        <p:spPr>
          <a:xfrm>
            <a:off x="4375597" y="2316163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383536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112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83536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年國立高雄師範大學 新進教職員工教育訓練</a:t>
            </a:r>
            <a:endParaRPr kumimoji="0" lang="zh-TW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12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1D26A-A966-EF55-21C7-D385F412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6" y="1158618"/>
            <a:ext cx="724395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危害認知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336D93B-53A8-399C-3F39-D39EA8482905}"/>
              </a:ext>
            </a:extLst>
          </p:cNvPr>
          <p:cNvGrpSpPr/>
          <p:nvPr/>
        </p:nvGrpSpPr>
        <p:grpSpPr>
          <a:xfrm>
            <a:off x="1072449" y="173038"/>
            <a:ext cx="1646144" cy="867191"/>
            <a:chOff x="1495946" y="173038"/>
            <a:chExt cx="1008062" cy="867191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0BEBA1E8-01C9-14A8-EB48-0129EC01F9C3}"/>
                </a:ext>
              </a:extLst>
            </p:cNvPr>
            <p:cNvSpPr txBox="1"/>
            <p:nvPr/>
          </p:nvSpPr>
          <p:spPr>
            <a:xfrm>
              <a:off x="1580083" y="173038"/>
              <a:ext cx="865188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01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35">
              <a:extLst>
                <a:ext uri="{FF2B5EF4-FFF2-40B4-BE49-F238E27FC236}">
                  <a16:creationId xmlns:a16="http://schemas.microsoft.com/office/drawing/2014/main" id="{D406DDC2-6C80-28A2-BF69-A18B4A20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946" y="701675"/>
              <a:ext cx="1008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化學性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0204337-D17A-7FA3-01BD-DC125A5A94F2}"/>
              </a:ext>
            </a:extLst>
          </p:cNvPr>
          <p:cNvGrpSpPr/>
          <p:nvPr/>
        </p:nvGrpSpPr>
        <p:grpSpPr>
          <a:xfrm>
            <a:off x="1072449" y="1509086"/>
            <a:ext cx="1646146" cy="867191"/>
            <a:chOff x="1518170" y="1556792"/>
            <a:chExt cx="1008063" cy="867191"/>
          </a:xfrm>
        </p:grpSpPr>
        <p:sp>
          <p:nvSpPr>
            <p:cNvPr id="8" name="TextBox 33">
              <a:extLst>
                <a:ext uri="{FF2B5EF4-FFF2-40B4-BE49-F238E27FC236}">
                  <a16:creationId xmlns:a16="http://schemas.microsoft.com/office/drawing/2014/main" id="{BF57504D-F1BA-3C6F-8689-2CB9F514038A}"/>
                </a:ext>
              </a:extLst>
            </p:cNvPr>
            <p:cNvSpPr txBox="1"/>
            <p:nvPr/>
          </p:nvSpPr>
          <p:spPr>
            <a:xfrm>
              <a:off x="1567383" y="1556792"/>
              <a:ext cx="865187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714203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endParaRPr lang="zh-CN" altLang="en-US" sz="4400" kern="0" dirty="0">
                <a:solidFill>
                  <a:srgbClr val="71420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36">
              <a:extLst>
                <a:ext uri="{FF2B5EF4-FFF2-40B4-BE49-F238E27FC236}">
                  <a16:creationId xmlns:a16="http://schemas.microsoft.com/office/drawing/2014/main" id="{06497FFD-D9D5-EE14-42A3-3E889B033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8170" y="2085429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物理性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42A4DB2-3443-FC54-F564-64F5F959CE57}"/>
              </a:ext>
            </a:extLst>
          </p:cNvPr>
          <p:cNvGrpSpPr/>
          <p:nvPr/>
        </p:nvGrpSpPr>
        <p:grpSpPr>
          <a:xfrm>
            <a:off x="1072449" y="2845135"/>
            <a:ext cx="1646146" cy="867191"/>
            <a:chOff x="1508646" y="2780928"/>
            <a:chExt cx="1008063" cy="867191"/>
          </a:xfrm>
        </p:grpSpPr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A8E6AED0-185F-EFFB-C2A5-DD93B1A4864C}"/>
                </a:ext>
              </a:extLst>
            </p:cNvPr>
            <p:cNvSpPr txBox="1"/>
            <p:nvPr/>
          </p:nvSpPr>
          <p:spPr>
            <a:xfrm>
              <a:off x="1580084" y="2780928"/>
              <a:ext cx="865187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27D7D7C1-5E1F-2EE7-0985-5038EE910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646" y="3309565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生物性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5F8D14E-ABDD-56C9-4959-AA66278C23BF}"/>
              </a:ext>
            </a:extLst>
          </p:cNvPr>
          <p:cNvGrpSpPr/>
          <p:nvPr/>
        </p:nvGrpSpPr>
        <p:grpSpPr>
          <a:xfrm>
            <a:off x="1072449" y="4181184"/>
            <a:ext cx="1646146" cy="867191"/>
            <a:chOff x="1424507" y="4052491"/>
            <a:chExt cx="1008063" cy="867191"/>
          </a:xfrm>
        </p:grpSpPr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32257959-872E-C7F4-BB4E-E59EACB4D3A9}"/>
                </a:ext>
              </a:extLst>
            </p:cNvPr>
            <p:cNvSpPr txBox="1"/>
            <p:nvPr/>
          </p:nvSpPr>
          <p:spPr>
            <a:xfrm>
              <a:off x="1497532" y="4052491"/>
              <a:ext cx="863600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714203"/>
                  </a:solidFill>
                  <a:latin typeface="Times New Roman" pitchFamily="18" charset="0"/>
                  <a:cs typeface="Times New Roman" pitchFamily="18" charset="0"/>
                </a:rPr>
                <a:t>04</a:t>
              </a:r>
              <a:endParaRPr lang="zh-CN" altLang="en-US" sz="4400" kern="0" dirty="0">
                <a:solidFill>
                  <a:srgbClr val="71420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8BB9C9D6-10C1-8B3E-E106-8A04E1658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507" y="4581128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人因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BE7DBE1-6BCA-AE93-65EB-ED5C8740FFD1}"/>
              </a:ext>
            </a:extLst>
          </p:cNvPr>
          <p:cNvGrpSpPr/>
          <p:nvPr/>
        </p:nvGrpSpPr>
        <p:grpSpPr>
          <a:xfrm>
            <a:off x="671304" y="5517232"/>
            <a:ext cx="2493603" cy="867191"/>
            <a:chOff x="1186456" y="5517232"/>
            <a:chExt cx="1527027" cy="867191"/>
          </a:xfrm>
        </p:grpSpPr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id="{E3772CE3-D8B4-F047-AAF3-33BFCC3C44FD}"/>
                </a:ext>
              </a:extLst>
            </p:cNvPr>
            <p:cNvSpPr txBox="1"/>
            <p:nvPr/>
          </p:nvSpPr>
          <p:spPr>
            <a:xfrm>
              <a:off x="1518170" y="5517232"/>
              <a:ext cx="863600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6978EE64-AF10-341C-2133-A2EB42231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456" y="6045869"/>
              <a:ext cx="15270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社會心理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22A5616-9312-5105-657C-BC9FCB072E69}"/>
              </a:ext>
            </a:extLst>
          </p:cNvPr>
          <p:cNvSpPr/>
          <p:nvPr/>
        </p:nvSpPr>
        <p:spPr>
          <a:xfrm>
            <a:off x="2565645" y="1785630"/>
            <a:ext cx="878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異常溫度、異常氣壓、噪音、局部振動、輻射。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02CC1F4-74A8-5D05-DCB1-037F2817EFD8}"/>
              </a:ext>
            </a:extLst>
          </p:cNvPr>
          <p:cNvSpPr/>
          <p:nvPr/>
        </p:nvSpPr>
        <p:spPr>
          <a:xfrm>
            <a:off x="2622677" y="588080"/>
            <a:ext cx="878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粉塵、有機溶劑、強酸強鹼、有毒氣體、重金屬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ADDF4B-DC1C-859F-5D61-6B0E74E14105}"/>
              </a:ext>
            </a:extLst>
          </p:cNvPr>
          <p:cNvSpPr/>
          <p:nvPr/>
        </p:nvSpPr>
        <p:spPr>
          <a:xfrm>
            <a:off x="2454000" y="2752802"/>
            <a:ext cx="9639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微生物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​（細菌、病毒、黴菌等）、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寄生蟲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​（蛔蟲、蟯蟲、鉤蟲、肝吸蟲等）、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昆蟲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​（蝨、蚤、蚊、蜂 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動植物及其製品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​（如動物之毛屑、分泌物或排泄物、花粉等）。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942B89-5FD8-CAEA-8F46-F8301EDDB572}"/>
              </a:ext>
            </a:extLst>
          </p:cNvPr>
          <p:cNvSpPr/>
          <p:nvPr/>
        </p:nvSpPr>
        <p:spPr>
          <a:xfrm>
            <a:off x="2454000" y="4217378"/>
            <a:ext cx="9639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長期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負重所造成之脊椎傷害、高重覆性手腕的動作造成腕道症候群等，都是因為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人體與機器設備的介面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沒有適當的調配所致這種問題稱為人因工程​（或人體工學）危害。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3943FF-60C0-582E-89C7-A49FB8E8BE53}"/>
              </a:ext>
            </a:extLst>
          </p:cNvPr>
          <p:cNvSpPr/>
          <p:nvPr/>
        </p:nvSpPr>
        <p:spPr>
          <a:xfrm>
            <a:off x="2397295" y="5750534"/>
            <a:ext cx="9240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職業促發腦血管及心臟疾病​（過勞）、工作相關心理壓力事件引起精神疾病認定 </a:t>
            </a:r>
          </a:p>
        </p:txBody>
      </p:sp>
    </p:spTree>
    <p:extLst>
      <p:ext uri="{BB962C8B-B14F-4D97-AF65-F5344CB8AC3E}">
        <p14:creationId xmlns:p14="http://schemas.microsoft.com/office/powerpoint/2010/main" val="262930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8C09CD5-1B78-07D0-7A7C-D6600B3C0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330821"/>
            <a:ext cx="9144793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4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34;p181"/>
          <p:cNvSpPr/>
          <p:nvPr/>
        </p:nvSpPr>
        <p:spPr>
          <a:xfrm>
            <a:off x="3192375" y="908720"/>
            <a:ext cx="2637574" cy="190857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4745"/>
            <a:ext cx="3014476" cy="21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514152" y="33265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化學性危害因子</a:t>
            </a:r>
          </a:p>
        </p:txBody>
      </p:sp>
      <p:sp>
        <p:nvSpPr>
          <p:cNvPr id="6" name="TextBox 22"/>
          <p:cNvSpPr txBox="1"/>
          <p:nvPr/>
        </p:nvSpPr>
        <p:spPr>
          <a:xfrm>
            <a:off x="3385677" y="291896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化學實驗室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7249" y="3799495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清潔用品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07987" y="416882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農藥、除草劑</a:t>
            </a:r>
          </a:p>
        </p:txBody>
      </p:sp>
      <p:pic>
        <p:nvPicPr>
          <p:cNvPr id="9" name="Picture 2" descr="https://pubchem.osha.gov.tw/UploadFolder/upload/images/108%e5%b9%b4%e6%b5%b7%e5%a0%b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3" y="2049206"/>
            <a:ext cx="2459493" cy="35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/>
          <a:srcRect l="19688" r="23193"/>
          <a:stretch/>
        </p:blipFill>
        <p:spPr>
          <a:xfrm>
            <a:off x="6379102" y="4247957"/>
            <a:ext cx="1224136" cy="2143125"/>
          </a:xfrm>
          <a:prstGeom prst="rect">
            <a:avLst/>
          </a:prstGeom>
        </p:spPr>
      </p:pic>
      <p:pic>
        <p:nvPicPr>
          <p:cNvPr id="11" name="Picture 4" descr="https://img2.momoshop.com.tw/goodsimg/0006/845/900/6845900_R.jpg?t=16001820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8269" r="18102" b="23993"/>
          <a:stretch/>
        </p:blipFill>
        <p:spPr bwMode="auto">
          <a:xfrm>
            <a:off x="5447929" y="4869161"/>
            <a:ext cx="1108359" cy="11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/>
          <a:srcRect l="17209" r="14751" b="3110"/>
          <a:stretch/>
        </p:blipFill>
        <p:spPr>
          <a:xfrm>
            <a:off x="8011724" y="4731004"/>
            <a:ext cx="2250724" cy="1800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12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7" y="733359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物理性危害因子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高溫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5" y="1484784"/>
            <a:ext cx="5856651" cy="4392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64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4367808" y="1770852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割草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2560740"/>
            <a:ext cx="3320697" cy="33206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204866"/>
            <a:ext cx="3024336" cy="40324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91498" y="692697"/>
            <a:ext cx="3286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物理性危害因子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噪音</a:t>
            </a:r>
            <a:endParaRPr lang="zh-TW" alt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17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生物性危害因子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763713"/>
            <a:ext cx="5905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08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生物性危害因子</a:t>
            </a:r>
          </a:p>
        </p:txBody>
      </p:sp>
      <p:pic>
        <p:nvPicPr>
          <p:cNvPr id="3" name="Picture 2" descr="covid-19 | 財團法人高等教育國際合作基金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39" y="1533387"/>
            <a:ext cx="3710767" cy="20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45" y="3921370"/>
            <a:ext cx="3577208" cy="18858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533387"/>
            <a:ext cx="4101207" cy="41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75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667E1D-1863-CD71-D242-81CF3FA6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" y="76468"/>
            <a:ext cx="8940085" cy="67050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FBBC5BF-A748-6218-11C3-595D3CE78451}"/>
              </a:ext>
            </a:extLst>
          </p:cNvPr>
          <p:cNvSpPr txBox="1"/>
          <p:nvPr/>
        </p:nvSpPr>
        <p:spPr>
          <a:xfrm>
            <a:off x="2324636" y="641220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https://havemary.com/article.php?id=5981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066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社會心理危害因子</a:t>
            </a:r>
          </a:p>
        </p:txBody>
      </p:sp>
      <p:sp>
        <p:nvSpPr>
          <p:cNvPr id="3" name="AutoShape 2" descr="職場暴力：才不是打了一巴掌那麼簡單。 - 每日頭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80" y="1700809"/>
            <a:ext cx="4307668" cy="32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44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機械危害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切、割、捲、夾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65264"/>
            <a:ext cx="7189614" cy="462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29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7C00A5-C1D0-E4BE-69C2-A1127246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68327ED-C1F5-BF92-16B6-3808081E3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(一)職安法法規概述(如：職災定義、工作/勞動/作業場所定義、工作者定義、職災認定方式、重大職災定義等)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(二)人因工程的危害與預防(</a:t>
            </a: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辦公室同仁居多，可著重這部分</a:t>
            </a: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(三)熱危害與預防(如：中暑的預防與緊急處置)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(四)生物性危害與預防(本校燕巢校區有蛇出沒、兩校區部分區域有蜜蜂)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(五)實驗場所的危害與預防(如：化學品、感電、機械設備)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9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52;p176"/>
          <p:cNvSpPr/>
          <p:nvPr/>
        </p:nvSpPr>
        <p:spPr>
          <a:xfrm>
            <a:off x="2470818" y="2174464"/>
            <a:ext cx="3767455" cy="1559409"/>
          </a:xfrm>
          <a:prstGeom prst="rect">
            <a:avLst/>
          </a:prstGeom>
          <a:blipFill rotWithShape="1">
            <a:blip r:embed="rId3">
              <a:alphaModFix/>
            </a:blip>
            <a:srcRect/>
            <a:stretch>
              <a:fillRect t="-33394" b="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719736" y="733359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感電危害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74" y="1405890"/>
            <a:ext cx="4225290" cy="24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005064"/>
            <a:ext cx="3429858" cy="19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3354;p176"/>
          <p:cNvSpPr/>
          <p:nvPr/>
        </p:nvSpPr>
        <p:spPr>
          <a:xfrm>
            <a:off x="6384033" y="4355310"/>
            <a:ext cx="3767455" cy="1742289"/>
          </a:xfrm>
          <a:prstGeom prst="rect">
            <a:avLst/>
          </a:prstGeom>
          <a:blipFill rotWithShape="1">
            <a:blip r:embed="rId6">
              <a:alphaModFix/>
            </a:blip>
            <a:srcRect/>
            <a:stretch>
              <a:fillRect t="-18635" b="-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68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52;p176"/>
          <p:cNvSpPr/>
          <p:nvPr/>
        </p:nvSpPr>
        <p:spPr>
          <a:xfrm>
            <a:off x="2470818" y="2174464"/>
            <a:ext cx="3767455" cy="1559409"/>
          </a:xfrm>
          <a:prstGeom prst="rect">
            <a:avLst/>
          </a:prstGeom>
          <a:blipFill rotWithShape="1">
            <a:blip r:embed="rId3">
              <a:alphaModFix/>
            </a:blip>
            <a:srcRect/>
            <a:stretch>
              <a:fillRect t="-33394" b="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719736" y="733359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感電危害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74" y="1405890"/>
            <a:ext cx="4225290" cy="24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005064"/>
            <a:ext cx="3429858" cy="19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3354;p176"/>
          <p:cNvSpPr/>
          <p:nvPr/>
        </p:nvSpPr>
        <p:spPr>
          <a:xfrm>
            <a:off x="6384033" y="4355310"/>
            <a:ext cx="3767455" cy="1742289"/>
          </a:xfrm>
          <a:prstGeom prst="rect">
            <a:avLst/>
          </a:prstGeom>
          <a:blipFill rotWithShape="1">
            <a:blip r:embed="rId6">
              <a:alphaModFix/>
            </a:blip>
            <a:srcRect/>
            <a:stretch>
              <a:fillRect t="-18635" b="-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91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62068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172717"/>
            <a:ext cx="7056784" cy="5530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176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38985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944357"/>
            <a:ext cx="5998616" cy="54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061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62068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7" y="761133"/>
            <a:ext cx="2180479" cy="32696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87" y="4077072"/>
            <a:ext cx="3201453" cy="24042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340769"/>
            <a:ext cx="3551969" cy="473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65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人因工程危害因子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556792"/>
            <a:ext cx="69532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676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5641" y="1447963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重複性動作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2024027"/>
            <a:ext cx="3624064" cy="2412268"/>
          </a:xfrm>
          <a:prstGeom prst="rect">
            <a:avLst/>
          </a:prstGeom>
        </p:spPr>
      </p:pic>
      <p:sp>
        <p:nvSpPr>
          <p:cNvPr id="4" name="TextBox 39"/>
          <p:cNvSpPr txBox="1"/>
          <p:nvPr/>
        </p:nvSpPr>
        <p:spPr>
          <a:xfrm>
            <a:off x="7374087" y="385175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過度施力</a:t>
            </a:r>
          </a:p>
        </p:txBody>
      </p:sp>
      <p:pic>
        <p:nvPicPr>
          <p:cNvPr id="5" name="Picture 2" descr="自助搬家平價搬家新選擇| 雲收納-迷你儲存箱到府收送的臨時倉儲服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4221088"/>
            <a:ext cx="4625951" cy="1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719736" y="73658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人因工程危害因子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515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7FF85D-5168-B80A-A992-A490086B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人因危害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ED04EC-8BCC-A87E-ADD4-F2307AAB7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人適應工作還是工作適應人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5844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B459F7-C64D-2523-1E77-569AEB8E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009A8D-233C-1073-58AF-EF26829FF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859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5" descr="cgan46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" b="5902"/>
          <a:stretch>
            <a:fillRect/>
          </a:stretch>
        </p:blipFill>
        <p:spPr bwMode="auto">
          <a:xfrm>
            <a:off x="2135189" y="0"/>
            <a:ext cx="69119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7896226" y="1484314"/>
            <a:ext cx="2665413" cy="1512887"/>
          </a:xfrm>
          <a:prstGeom prst="wedgeRoundRectCallout">
            <a:avLst>
              <a:gd name="adj1" fmla="val -46486"/>
              <a:gd name="adj2" fmla="val -72667"/>
              <a:gd name="adj3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TW" sz="2800" dirty="0">
                <a:latin typeface="微軟正黑體" pitchFamily="34" charset="-120"/>
              </a:rPr>
              <a:t>Now, that’s more ergonomic…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AECDD0-41FB-54AF-5BA9-8AAD18F0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職業安全衛生法</a:t>
            </a:r>
            <a:r>
              <a:rPr lang="en-US" altLang="zh-TW" dirty="0"/>
              <a:t>(1/2)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098338-69D0-72DB-8C5C-B4EF75793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/>
              <a:t> </a:t>
            </a:r>
            <a:r>
              <a:rPr lang="zh-TW" altLang="en-US" dirty="0"/>
              <a:t>為防止職業災害，保障工作者安全及健康，特制定本法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en-US" altLang="zh-TW" dirty="0"/>
              <a:t> </a:t>
            </a:r>
            <a:r>
              <a:rPr lang="zh-TW" altLang="en-US" dirty="0"/>
              <a:t>工作者：指勞工、自營作業者及其他受工作場所負責人指揮或監督從事勞動之人員。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承攬商、個人工作者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/>
              <a:t>勞工：指受僱從事工作</a:t>
            </a:r>
            <a:r>
              <a:rPr lang="zh-TW" altLang="en-US" dirty="0">
                <a:solidFill>
                  <a:srgbClr val="FF0000"/>
                </a:solidFill>
              </a:rPr>
              <a:t>獲致工資者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雇主：指事業主或事業之經營負責人。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校長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/>
              <a:t>職業災害：指因</a:t>
            </a:r>
            <a:r>
              <a:rPr lang="zh-TW" altLang="en-US" dirty="0">
                <a:solidFill>
                  <a:srgbClr val="FF0000"/>
                </a:solidFill>
              </a:rPr>
              <a:t>勞動場所</a:t>
            </a:r>
            <a:r>
              <a:rPr lang="zh-TW" altLang="en-US" dirty="0"/>
              <a:t>之建築物、機械、設備、原料、材料、化學品、氣體、蒸氣、粉塵等或</a:t>
            </a:r>
            <a:r>
              <a:rPr lang="zh-TW" altLang="en-US" dirty="0">
                <a:solidFill>
                  <a:srgbClr val="FF0000"/>
                </a:solidFill>
              </a:rPr>
              <a:t>作業活動</a:t>
            </a:r>
            <a:r>
              <a:rPr lang="zh-TW" altLang="en-US" dirty="0"/>
              <a:t>及其他</a:t>
            </a:r>
            <a:r>
              <a:rPr lang="zh-TW" altLang="en-US" dirty="0">
                <a:solidFill>
                  <a:srgbClr val="FF0000"/>
                </a:solidFill>
              </a:rPr>
              <a:t>職業上原因</a:t>
            </a:r>
            <a:r>
              <a:rPr lang="zh-TW" altLang="en-US" dirty="0"/>
              <a:t>引起之工作者疾病、傷害、失能或死亡。</a:t>
            </a:r>
          </a:p>
        </p:txBody>
      </p:sp>
    </p:spTree>
    <p:extLst>
      <p:ext uri="{BB962C8B-B14F-4D97-AF65-F5344CB8AC3E}">
        <p14:creationId xmlns:p14="http://schemas.microsoft.com/office/powerpoint/2010/main" val="11285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人因工程的範疇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1838325" y="1600201"/>
            <a:ext cx="8686800" cy="4525963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美國稱為「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Human Factors Engineering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 ，歐洲稱為「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Ergonomics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我國稱為「人因工程」或「人體工學」。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研究人員或群體在生活或工作上涉及的產品、設備與環境的交互作用。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了解人體的能力與限制，運用人因工程，改善使用的器物與環境，以求更能配合人體的能力及人們的需求。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ADE0D862-55DC-4401-9BFF-82058A8324EB}" type="slidenum">
              <a:rPr lang="en-US" altLang="zh-TW"/>
              <a:pPr/>
              <a:t>30</a:t>
            </a:fld>
            <a:endParaRPr lang="en-US" altLang="zh-TW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 txBox="1">
            <a:spLocks/>
          </p:cNvSpPr>
          <p:nvPr/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94216F5-6155-4241-9646-EE3FE6825387}" type="slidenum">
              <a:rPr kumimoji="1" lang="en-US" altLang="zh-TW">
                <a:latin typeface="Calibri" charset="0"/>
                <a:ea typeface="新細明體" charset="0"/>
                <a:cs typeface="新細明體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kumimoji="1" lang="en-US" altLang="zh-TW"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2788" y="1852613"/>
            <a:ext cx="4038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人方面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心理學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生理學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/</a:t>
            </a: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醫學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(</a:t>
            </a: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人體計測學、肌動學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)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人類學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生物學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99176" y="1852614"/>
            <a:ext cx="3884613" cy="3417887"/>
          </a:xfrm>
          <a:prstGeom prst="rect">
            <a:avLst/>
          </a:prstGeom>
        </p:spPr>
        <p:txBody>
          <a:bodyPr/>
          <a:lstStyle/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物方面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力學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生物力學、靜力、動力、流力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數學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包括統計學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工程學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電子、機械、工業管理、照明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管理學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系統規劃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kumimoji="1" lang="en-US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703388" y="274638"/>
            <a:ext cx="806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143D94"/>
                </a:solidFill>
                <a:latin typeface="微軟正黑體"/>
                <a:ea typeface="微軟正黑體"/>
                <a:cs typeface="微軟正黑體"/>
              </a:rPr>
              <a:t>人因工程的範疇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定義：設計</a:t>
            </a:r>
          </a:p>
          <a:p>
            <a:pPr lvl="1"/>
            <a:r>
              <a:rPr lang="zh-TW" altLang="en-US" dirty="0"/>
              <a:t>工具</a:t>
            </a:r>
          </a:p>
          <a:p>
            <a:pPr lvl="1"/>
            <a:r>
              <a:rPr lang="zh-TW" altLang="en-US" dirty="0"/>
              <a:t>工作站</a:t>
            </a:r>
          </a:p>
          <a:p>
            <a:pPr lvl="1"/>
            <a:r>
              <a:rPr lang="zh-TW" altLang="en-US" dirty="0"/>
              <a:t>工作方法</a:t>
            </a:r>
          </a:p>
          <a:p>
            <a:pPr lvl="1"/>
            <a:r>
              <a:rPr lang="zh-TW" altLang="en-US" dirty="0"/>
              <a:t>工作環境</a:t>
            </a:r>
          </a:p>
          <a:p>
            <a:pPr lvl="1">
              <a:buFont typeface="Wingdings" pitchFamily="2" charset="2"/>
              <a:buNone/>
            </a:pPr>
            <a:r>
              <a:rPr lang="zh-TW" altLang="en-US" sz="3200" dirty="0"/>
              <a:t>以符合人的能力。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B483D8B7-F4C0-48AC-AAA4-ADB1BD2587FF}" type="slidenum">
              <a:rPr lang="en-US" altLang="zh-TW"/>
              <a:pPr/>
              <a:t>32</a:t>
            </a:fld>
            <a:endParaRPr lang="en-US" altLang="zh-TW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1982788" y="1770064"/>
            <a:ext cx="8229600" cy="3487737"/>
          </a:xfrm>
        </p:spPr>
        <p:txBody>
          <a:bodyPr/>
          <a:lstStyle/>
          <a:p>
            <a:r>
              <a:rPr lang="zh-TW" altLang="en-US" dirty="0">
                <a:latin typeface="Arial Unicode MS" pitchFamily="34" charset="-120"/>
              </a:rPr>
              <a:t>其要點為：</a:t>
            </a:r>
          </a:p>
          <a:p>
            <a:endParaRPr lang="zh-TW" altLang="en-US" dirty="0">
              <a:latin typeface="Arial Unicode MS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Arial Unicode MS" pitchFamily="34" charset="-120"/>
              </a:rPr>
              <a:t>★以工作來適應人★</a:t>
            </a:r>
          </a:p>
          <a:p>
            <a:endParaRPr lang="zh-TW" altLang="en-US" dirty="0">
              <a:latin typeface="Arial Unicode MS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Arial Unicode MS" pitchFamily="34" charset="-120"/>
              </a:rPr>
              <a:t> ★非以人來適應工作★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72FECCAB-407B-4F30-8A6E-36E866E9B67D}" type="slidenum">
              <a:rPr lang="en-US" altLang="zh-TW"/>
              <a:pPr/>
              <a:t>33</a:t>
            </a:fld>
            <a:endParaRPr lang="en-US" altLang="zh-TW"/>
          </a:p>
        </p:txBody>
      </p:sp>
      <p:pic>
        <p:nvPicPr>
          <p:cNvPr id="7" name="Picture 6" descr="mecedora%20later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1025527"/>
            <a:ext cx="28352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  <a:r>
              <a:rPr lang="en-US" altLang="zh-TW"/>
              <a:t>(</a:t>
            </a:r>
            <a:r>
              <a:rPr lang="zh-TW" altLang="en-US"/>
              <a:t>目標</a:t>
            </a:r>
            <a:r>
              <a:rPr lang="en-US" altLang="zh-TW"/>
              <a:t>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012749" y="1582551"/>
            <a:ext cx="9766867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活動與工作的效果</a:t>
            </a:r>
            <a:r>
              <a:rPr lang="en-US" altLang="zh-TW" dirty="0">
                <a:latin typeface="Arial Unicode MS" pitchFamily="34" charset="-120"/>
              </a:rPr>
              <a:t>(Effectiveness)</a:t>
            </a:r>
            <a:r>
              <a:rPr lang="zh-TW" altLang="en-US" dirty="0">
                <a:latin typeface="Arial Unicode MS" pitchFamily="34" charset="-120"/>
              </a:rPr>
              <a:t>及效率</a:t>
            </a:r>
            <a:r>
              <a:rPr lang="en-US" altLang="zh-TW" dirty="0">
                <a:latin typeface="Arial Unicode MS" pitchFamily="34" charset="-120"/>
              </a:rPr>
              <a:t>( Efficiency)</a:t>
            </a:r>
            <a:r>
              <a:rPr lang="zh-TW" altLang="en-US" dirty="0">
                <a:latin typeface="Arial Unicode MS" pitchFamily="34" charset="-120"/>
              </a:rPr>
              <a:t>的提高，包括：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增進使用方便性，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減少錯誤或不安全，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促進生產力。</a:t>
            </a:r>
          </a:p>
          <a:p>
            <a:pPr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福祉與生活價值的增進，包括：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確保安全，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減輕疲勞與壓力，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增進舒適感，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讓使用者更能得心應手，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激發感覺滿足，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改善生活品質。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35252082-D456-472B-A8AC-DCDE85285171}" type="slidenum">
              <a:rPr lang="en-US" altLang="zh-TW"/>
              <a:pPr/>
              <a:t>34</a:t>
            </a:fld>
            <a:endParaRPr lang="en-US" altLang="zh-TW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人因工程主要災害類型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Arial Unicode MS" pitchFamily="34" charset="-120"/>
              </a:rPr>
              <a:t>肌肉骨骼累積性傷害</a:t>
            </a:r>
            <a:r>
              <a:rPr lang="en-US" altLang="zh-TW">
                <a:latin typeface="Arial Unicode MS" pitchFamily="34" charset="-120"/>
              </a:rPr>
              <a:t>(CTD)</a:t>
            </a:r>
          </a:p>
          <a:p>
            <a:pPr lvl="1"/>
            <a:r>
              <a:rPr lang="zh-TW" altLang="en-US">
                <a:latin typeface="Arial Unicode MS" pitchFamily="34" charset="-120"/>
              </a:rPr>
              <a:t>人因工程的危害常引起累積性傷害。</a:t>
            </a:r>
          </a:p>
          <a:p>
            <a:pPr lvl="1"/>
            <a:r>
              <a:rPr lang="zh-TW" altLang="en-US">
                <a:latin typeface="Arial Unicode MS" pitchFamily="34" charset="-120"/>
              </a:rPr>
              <a:t>長時間的職業性傷害會影響肌肉骨骼及四周神經系統，進而發生病變。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412A7D84-EEF3-499F-BB02-D0A24C2AD418}" type="slidenum">
              <a:rPr lang="en-US" altLang="zh-TW"/>
              <a:pPr/>
              <a:t>35</a:t>
            </a:fld>
            <a:endParaRPr lang="en-US" altLang="zh-TW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zh-TW" altLang="en-US" sz="2000"/>
              <a:t>（肌肉骨骼傷害</a:t>
            </a:r>
            <a:r>
              <a:rPr lang="en-US" altLang="zh-TW" sz="2000"/>
              <a:t>1/2</a:t>
            </a:r>
            <a:r>
              <a:rPr lang="zh-TW" altLang="en-US" sz="2000"/>
              <a:t>）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主要危害因子</a:t>
            </a:r>
          </a:p>
          <a:p>
            <a:pPr lvl="1"/>
            <a:r>
              <a:rPr lang="zh-TW" altLang="en-US"/>
              <a:t>不當姿勢</a:t>
            </a:r>
          </a:p>
          <a:p>
            <a:pPr lvl="1"/>
            <a:r>
              <a:rPr lang="zh-TW" altLang="en-US"/>
              <a:t>高重複性或持續性動作高度施力</a:t>
            </a:r>
          </a:p>
          <a:p>
            <a:pPr lvl="1"/>
            <a:r>
              <a:rPr lang="zh-TW" altLang="en-US"/>
              <a:t>無適當休息或睡眠不足</a:t>
            </a:r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D34378AB-C9B8-494A-9618-79148B25A432}" type="slidenum">
              <a:rPr lang="en-US" altLang="zh-TW"/>
              <a:pPr/>
              <a:t>36</a:t>
            </a:fld>
            <a:endParaRPr lang="en-US" altLang="zh-TW"/>
          </a:p>
        </p:txBody>
      </p:sp>
      <p:pic>
        <p:nvPicPr>
          <p:cNvPr id="184325" name="Picture 5" descr="bd10585_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188" y="3933826"/>
            <a:ext cx="1312862" cy="1793875"/>
          </a:xfrm>
          <a:prstGeom prst="rect">
            <a:avLst/>
          </a:prstGeom>
          <a:noFill/>
        </p:spPr>
      </p:pic>
      <p:pic>
        <p:nvPicPr>
          <p:cNvPr id="184326" name="Picture 6" descr="j029754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976" y="4365626"/>
            <a:ext cx="1814513" cy="1273175"/>
          </a:xfrm>
          <a:prstGeom prst="rect">
            <a:avLst/>
          </a:prstGeom>
          <a:noFill/>
        </p:spPr>
      </p:pic>
      <p:pic>
        <p:nvPicPr>
          <p:cNvPr id="1843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100" y="4221164"/>
            <a:ext cx="19446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8" name="Picture 8" descr="j028258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1050" y="4437063"/>
            <a:ext cx="1689100" cy="1814512"/>
          </a:xfrm>
          <a:prstGeom prst="rect">
            <a:avLst/>
          </a:prstGeom>
          <a:noFill/>
        </p:spPr>
      </p:pic>
      <p:pic>
        <p:nvPicPr>
          <p:cNvPr id="184331" name="Picture 11" descr="j0216674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6589" y="2781300"/>
            <a:ext cx="1824037" cy="140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zh-TW" altLang="en-US" sz="2000"/>
              <a:t>（肌肉骨骼傷害</a:t>
            </a:r>
            <a:r>
              <a:rPr lang="en-US" altLang="zh-TW" sz="2000"/>
              <a:t>2/2</a:t>
            </a:r>
            <a:r>
              <a:rPr lang="zh-TW" altLang="en-US" sz="2000"/>
              <a:t>）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次要危害因子</a:t>
            </a:r>
          </a:p>
          <a:p>
            <a:pPr lvl="1"/>
            <a:r>
              <a:rPr lang="zh-TW" altLang="en-US"/>
              <a:t>照明不當</a:t>
            </a:r>
          </a:p>
          <a:p>
            <a:pPr lvl="1"/>
            <a:r>
              <a:rPr lang="zh-TW" altLang="en-US"/>
              <a:t>低溫</a:t>
            </a:r>
          </a:p>
          <a:p>
            <a:pPr lvl="1"/>
            <a:r>
              <a:rPr lang="zh-TW" altLang="en-US"/>
              <a:t>振動</a:t>
            </a:r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CFE94E66-127C-4E16-B671-6E6692100BC2}" type="slidenum">
              <a:rPr lang="en-US" altLang="zh-TW"/>
              <a:pPr/>
              <a:t>37</a:t>
            </a:fld>
            <a:endParaRPr lang="en-US" altLang="zh-TW"/>
          </a:p>
        </p:txBody>
      </p:sp>
      <p:pic>
        <p:nvPicPr>
          <p:cNvPr id="185348" name="Picture 4" descr="j0280846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470" y="3504648"/>
            <a:ext cx="1895475" cy="2025650"/>
          </a:xfrm>
          <a:prstGeom prst="rect">
            <a:avLst/>
          </a:prstGeom>
          <a:noFill/>
        </p:spPr>
      </p:pic>
      <p:pic>
        <p:nvPicPr>
          <p:cNvPr id="1853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913" y="2811671"/>
            <a:ext cx="11969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5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2356" y="2038352"/>
            <a:ext cx="1509713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en-US" altLang="zh-TW" sz="2000"/>
              <a:t>(</a:t>
            </a:r>
            <a:r>
              <a:rPr lang="zh-TW" altLang="en-US" sz="2000"/>
              <a:t>人機介面</a:t>
            </a:r>
            <a:r>
              <a:rPr lang="en-US" altLang="zh-TW" sz="2000"/>
              <a:t>1/2)</a:t>
            </a:r>
          </a:p>
        </p:txBody>
      </p:sp>
      <p:sp>
        <p:nvSpPr>
          <p:cNvPr id="2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57FA5398-602A-4AF6-B73E-754685FB611D}" type="slidenum">
              <a:rPr lang="en-US" altLang="zh-TW"/>
              <a:pPr/>
              <a:t>38</a:t>
            </a:fld>
            <a:endParaRPr lang="en-US" altLang="zh-TW"/>
          </a:p>
        </p:txBody>
      </p:sp>
      <p:pic>
        <p:nvPicPr>
          <p:cNvPr id="186373" name="Picture 5" descr="bd05199_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739" y="1341438"/>
            <a:ext cx="1082675" cy="920750"/>
          </a:xfrm>
          <a:prstGeom prst="rect">
            <a:avLst/>
          </a:prstGeom>
          <a:noFill/>
        </p:spPr>
      </p:pic>
      <p:pic>
        <p:nvPicPr>
          <p:cNvPr id="186376" name="Picture 8" descr="j0238189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439" y="2027239"/>
            <a:ext cx="719137" cy="454025"/>
          </a:xfrm>
          <a:prstGeom prst="rect">
            <a:avLst/>
          </a:prstGeom>
          <a:noFill/>
        </p:spPr>
      </p:pic>
      <p:pic>
        <p:nvPicPr>
          <p:cNvPr id="186377" name="Picture 9" descr="j028128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150" y="2060575"/>
            <a:ext cx="515938" cy="763588"/>
          </a:xfrm>
          <a:prstGeom prst="rect">
            <a:avLst/>
          </a:prstGeom>
          <a:noFill/>
        </p:spPr>
      </p:pic>
      <p:pic>
        <p:nvPicPr>
          <p:cNvPr id="186378" name="Picture 10" descr="j0149723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476" y="4365625"/>
            <a:ext cx="2087563" cy="1887538"/>
          </a:xfrm>
          <a:prstGeom prst="rect">
            <a:avLst/>
          </a:prstGeom>
          <a:noFill/>
        </p:spPr>
      </p:pic>
      <p:pic>
        <p:nvPicPr>
          <p:cNvPr id="186379" name="Picture 11" descr="j0082391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9825" y="3429000"/>
            <a:ext cx="1193800" cy="1303338"/>
          </a:xfrm>
          <a:prstGeom prst="rect">
            <a:avLst/>
          </a:prstGeom>
          <a:noFill/>
        </p:spPr>
      </p:pic>
      <p:pic>
        <p:nvPicPr>
          <p:cNvPr id="186381" name="Picture 13" descr="bd06957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6225" y="1773239"/>
            <a:ext cx="1003300" cy="1125537"/>
          </a:xfrm>
          <a:prstGeom prst="rect">
            <a:avLst/>
          </a:prstGeom>
          <a:noFill/>
        </p:spPr>
      </p:pic>
      <p:pic>
        <p:nvPicPr>
          <p:cNvPr id="186382" name="Picture 14" descr="j0150649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9651" y="3500438"/>
            <a:ext cx="936625" cy="933450"/>
          </a:xfrm>
          <a:prstGeom prst="rect">
            <a:avLst/>
          </a:prstGeom>
          <a:noFill/>
        </p:spPr>
      </p:pic>
      <p:sp>
        <p:nvSpPr>
          <p:cNvPr id="186385" name="Freeform 17"/>
          <p:cNvSpPr>
            <a:spLocks/>
          </p:cNvSpPr>
          <p:nvPr/>
        </p:nvSpPr>
        <p:spPr bwMode="auto">
          <a:xfrm>
            <a:off x="3143250" y="4581525"/>
            <a:ext cx="1657350" cy="719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9" y="363"/>
              </a:cxn>
              <a:cxn ang="0">
                <a:pos x="1044" y="453"/>
              </a:cxn>
            </a:cxnLst>
            <a:rect l="0" t="0" r="r" b="b"/>
            <a:pathLst>
              <a:path w="1044" h="453">
                <a:moveTo>
                  <a:pt x="0" y="0"/>
                </a:moveTo>
                <a:cubicBezTo>
                  <a:pt x="162" y="143"/>
                  <a:pt x="325" y="287"/>
                  <a:pt x="499" y="363"/>
                </a:cubicBezTo>
                <a:cubicBezTo>
                  <a:pt x="673" y="439"/>
                  <a:pt x="858" y="446"/>
                  <a:pt x="1044" y="453"/>
                </a:cubicBez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6" name="Freeform 18"/>
          <p:cNvSpPr>
            <a:spLocks/>
          </p:cNvSpPr>
          <p:nvPr/>
        </p:nvSpPr>
        <p:spPr bwMode="auto">
          <a:xfrm>
            <a:off x="2640014" y="2492376"/>
            <a:ext cx="719137" cy="936625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136" y="272"/>
              </a:cxn>
              <a:cxn ang="0">
                <a:pos x="453" y="0"/>
              </a:cxn>
            </a:cxnLst>
            <a:rect l="0" t="0" r="r" b="b"/>
            <a:pathLst>
              <a:path w="453" h="590">
                <a:moveTo>
                  <a:pt x="0" y="590"/>
                </a:moveTo>
                <a:cubicBezTo>
                  <a:pt x="30" y="480"/>
                  <a:pt x="60" y="370"/>
                  <a:pt x="136" y="272"/>
                </a:cubicBezTo>
                <a:cubicBezTo>
                  <a:pt x="212" y="174"/>
                  <a:pt x="400" y="45"/>
                  <a:pt x="453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8" name="Freeform 20"/>
          <p:cNvSpPr>
            <a:spLocks/>
          </p:cNvSpPr>
          <p:nvPr/>
        </p:nvSpPr>
        <p:spPr bwMode="auto">
          <a:xfrm>
            <a:off x="6600826" y="1628776"/>
            <a:ext cx="1223963" cy="360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7" y="45"/>
              </a:cxn>
              <a:cxn ang="0">
                <a:pos x="771" y="227"/>
              </a:cxn>
            </a:cxnLst>
            <a:rect l="0" t="0" r="r" b="b"/>
            <a:pathLst>
              <a:path w="771" h="227">
                <a:moveTo>
                  <a:pt x="0" y="0"/>
                </a:moveTo>
                <a:cubicBezTo>
                  <a:pt x="94" y="3"/>
                  <a:pt x="189" y="7"/>
                  <a:pt x="317" y="45"/>
                </a:cubicBezTo>
                <a:cubicBezTo>
                  <a:pt x="445" y="83"/>
                  <a:pt x="608" y="155"/>
                  <a:pt x="771" y="227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9" name="Freeform 21"/>
          <p:cNvSpPr>
            <a:spLocks/>
          </p:cNvSpPr>
          <p:nvPr/>
        </p:nvSpPr>
        <p:spPr bwMode="auto">
          <a:xfrm>
            <a:off x="8975725" y="2636839"/>
            <a:ext cx="433388" cy="720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" y="136"/>
              </a:cxn>
              <a:cxn ang="0">
                <a:pos x="273" y="454"/>
              </a:cxn>
            </a:cxnLst>
            <a:rect l="0" t="0" r="r" b="b"/>
            <a:pathLst>
              <a:path w="273" h="454">
                <a:moveTo>
                  <a:pt x="0" y="0"/>
                </a:moveTo>
                <a:cubicBezTo>
                  <a:pt x="68" y="30"/>
                  <a:pt x="137" y="60"/>
                  <a:pt x="182" y="136"/>
                </a:cubicBezTo>
                <a:cubicBezTo>
                  <a:pt x="227" y="212"/>
                  <a:pt x="250" y="333"/>
                  <a:pt x="273" y="454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0" name="Freeform 22"/>
          <p:cNvSpPr>
            <a:spLocks/>
          </p:cNvSpPr>
          <p:nvPr/>
        </p:nvSpPr>
        <p:spPr bwMode="auto">
          <a:xfrm>
            <a:off x="4079875" y="1628776"/>
            <a:ext cx="1295400" cy="360363"/>
          </a:xfrm>
          <a:custGeom>
            <a:avLst/>
            <a:gdLst/>
            <a:ahLst/>
            <a:cxnLst>
              <a:cxn ang="0">
                <a:pos x="0" y="227"/>
              </a:cxn>
              <a:cxn ang="0">
                <a:pos x="272" y="91"/>
              </a:cxn>
              <a:cxn ang="0">
                <a:pos x="816" y="0"/>
              </a:cxn>
            </a:cxnLst>
            <a:rect l="0" t="0" r="r" b="b"/>
            <a:pathLst>
              <a:path w="816" h="227">
                <a:moveTo>
                  <a:pt x="0" y="227"/>
                </a:moveTo>
                <a:cubicBezTo>
                  <a:pt x="68" y="178"/>
                  <a:pt x="136" y="129"/>
                  <a:pt x="272" y="91"/>
                </a:cubicBezTo>
                <a:cubicBezTo>
                  <a:pt x="408" y="53"/>
                  <a:pt x="612" y="26"/>
                  <a:pt x="816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1" name="Freeform 23"/>
          <p:cNvSpPr>
            <a:spLocks/>
          </p:cNvSpPr>
          <p:nvPr/>
        </p:nvSpPr>
        <p:spPr bwMode="auto">
          <a:xfrm>
            <a:off x="7032626" y="4724400"/>
            <a:ext cx="2232025" cy="649288"/>
          </a:xfrm>
          <a:custGeom>
            <a:avLst/>
            <a:gdLst/>
            <a:ahLst/>
            <a:cxnLst>
              <a:cxn ang="0">
                <a:pos x="1406" y="0"/>
              </a:cxn>
              <a:cxn ang="0">
                <a:pos x="907" y="273"/>
              </a:cxn>
              <a:cxn ang="0">
                <a:pos x="0" y="409"/>
              </a:cxn>
            </a:cxnLst>
            <a:rect l="0" t="0" r="r" b="b"/>
            <a:pathLst>
              <a:path w="1406" h="409">
                <a:moveTo>
                  <a:pt x="1406" y="0"/>
                </a:moveTo>
                <a:cubicBezTo>
                  <a:pt x="1273" y="102"/>
                  <a:pt x="1141" y="205"/>
                  <a:pt x="907" y="273"/>
                </a:cubicBezTo>
                <a:cubicBezTo>
                  <a:pt x="673" y="341"/>
                  <a:pt x="336" y="375"/>
                  <a:pt x="0" y="409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2" name="Line 24"/>
          <p:cNvSpPr>
            <a:spLocks noChangeShapeType="1"/>
          </p:cNvSpPr>
          <p:nvPr/>
        </p:nvSpPr>
        <p:spPr bwMode="auto">
          <a:xfrm flipV="1">
            <a:off x="3503614" y="5661025"/>
            <a:ext cx="1368425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3" name="Line 25"/>
          <p:cNvSpPr>
            <a:spLocks noChangeShapeType="1"/>
          </p:cNvSpPr>
          <p:nvPr/>
        </p:nvSpPr>
        <p:spPr bwMode="auto">
          <a:xfrm>
            <a:off x="7175500" y="5589589"/>
            <a:ext cx="1296988" cy="50323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4" name="Text Box 26"/>
          <p:cNvSpPr txBox="1">
            <a:spLocks noChangeArrowheads="1"/>
          </p:cNvSpPr>
          <p:nvPr/>
        </p:nvSpPr>
        <p:spPr bwMode="auto">
          <a:xfrm>
            <a:off x="2979738" y="59721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輸入</a:t>
            </a:r>
          </a:p>
        </p:txBody>
      </p:sp>
      <p:sp>
        <p:nvSpPr>
          <p:cNvPr id="186395" name="Text Box 27"/>
          <p:cNvSpPr txBox="1">
            <a:spLocks noChangeArrowheads="1"/>
          </p:cNvSpPr>
          <p:nvPr/>
        </p:nvSpPr>
        <p:spPr bwMode="auto">
          <a:xfrm>
            <a:off x="8401050" y="60928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輸出</a:t>
            </a:r>
          </a:p>
        </p:txBody>
      </p:sp>
      <p:sp>
        <p:nvSpPr>
          <p:cNvPr id="186396" name="Text Box 28"/>
          <p:cNvSpPr txBox="1">
            <a:spLocks noChangeArrowheads="1"/>
          </p:cNvSpPr>
          <p:nvPr/>
        </p:nvSpPr>
        <p:spPr bwMode="auto">
          <a:xfrm>
            <a:off x="9191625" y="4797425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控制器</a:t>
            </a:r>
          </a:p>
        </p:txBody>
      </p:sp>
      <p:sp>
        <p:nvSpPr>
          <p:cNvPr id="186397" name="Text Box 29"/>
          <p:cNvSpPr txBox="1">
            <a:spLocks noChangeArrowheads="1"/>
          </p:cNvSpPr>
          <p:nvPr/>
        </p:nvSpPr>
        <p:spPr bwMode="auto">
          <a:xfrm>
            <a:off x="1992313" y="4581525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顯示器</a:t>
            </a:r>
          </a:p>
        </p:txBody>
      </p:sp>
      <p:sp>
        <p:nvSpPr>
          <p:cNvPr id="186398" name="Text Box 30"/>
          <p:cNvSpPr txBox="1">
            <a:spLocks noChangeArrowheads="1"/>
          </p:cNvSpPr>
          <p:nvPr/>
        </p:nvSpPr>
        <p:spPr bwMode="auto">
          <a:xfrm>
            <a:off x="3863975" y="2565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知覺</a:t>
            </a:r>
          </a:p>
        </p:txBody>
      </p:sp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5303838" y="2205038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訊息處理</a:t>
            </a:r>
          </a:p>
        </p:txBody>
      </p:sp>
      <p:sp>
        <p:nvSpPr>
          <p:cNvPr id="186400" name="Text Box 32"/>
          <p:cNvSpPr txBox="1">
            <a:spLocks noChangeArrowheads="1"/>
          </p:cNvSpPr>
          <p:nvPr/>
        </p:nvSpPr>
        <p:spPr bwMode="auto">
          <a:xfrm>
            <a:off x="8975725" y="198913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控制</a:t>
            </a:r>
          </a:p>
        </p:txBody>
      </p:sp>
      <p:sp>
        <p:nvSpPr>
          <p:cNvPr id="186401" name="Line 33"/>
          <p:cNvSpPr>
            <a:spLocks noChangeShapeType="1"/>
          </p:cNvSpPr>
          <p:nvPr/>
        </p:nvSpPr>
        <p:spPr bwMode="auto">
          <a:xfrm>
            <a:off x="1774825" y="3213100"/>
            <a:ext cx="864235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402" name="Text Box 34"/>
          <p:cNvSpPr txBox="1">
            <a:spLocks noChangeArrowheads="1"/>
          </p:cNvSpPr>
          <p:nvPr/>
        </p:nvSpPr>
        <p:spPr bwMode="auto">
          <a:xfrm>
            <a:off x="5591175" y="27082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標楷體" pitchFamily="65" charset="-120"/>
              </a:rPr>
              <a:t>人類</a:t>
            </a:r>
          </a:p>
        </p:txBody>
      </p:sp>
      <p:sp>
        <p:nvSpPr>
          <p:cNvPr id="186403" name="Text Box 35"/>
          <p:cNvSpPr txBox="1">
            <a:spLocks noChangeArrowheads="1"/>
          </p:cNvSpPr>
          <p:nvPr/>
        </p:nvSpPr>
        <p:spPr bwMode="auto">
          <a:xfrm>
            <a:off x="5591175" y="3357563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標楷體" pitchFamily="65" charset="-120"/>
              </a:rPr>
              <a:t>機器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工作現場主要危害因子</a:t>
            </a:r>
            <a:r>
              <a:rPr lang="en-US" altLang="zh-TW" sz="2000"/>
              <a:t>(</a:t>
            </a:r>
            <a:r>
              <a:rPr lang="zh-TW" altLang="en-US" sz="2000"/>
              <a:t>人機介面</a:t>
            </a:r>
            <a:r>
              <a:rPr lang="en-US" altLang="zh-TW" sz="2000"/>
              <a:t>2/2)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心智負荷</a:t>
            </a:r>
          </a:p>
          <a:p>
            <a:r>
              <a:rPr lang="zh-TW" altLang="en-US"/>
              <a:t>相容性（指在系統中刺激</a:t>
            </a:r>
            <a:r>
              <a:rPr lang="en-US" altLang="zh-TW"/>
              <a:t>-</a:t>
            </a:r>
            <a:r>
              <a:rPr lang="zh-TW" altLang="en-US"/>
              <a:t>反應之發生與設計者的期望關係）</a:t>
            </a:r>
          </a:p>
          <a:p>
            <a:pPr lvl="1"/>
            <a:r>
              <a:rPr lang="zh-TW" altLang="en-US"/>
              <a:t>概念相容 紅色代表危險，三角代表警告</a:t>
            </a:r>
          </a:p>
          <a:p>
            <a:pPr lvl="1"/>
            <a:r>
              <a:rPr lang="zh-TW" altLang="en-US"/>
              <a:t>空間相容</a:t>
            </a:r>
          </a:p>
          <a:p>
            <a:pPr lvl="1"/>
            <a:r>
              <a:rPr lang="zh-TW" altLang="en-US"/>
              <a:t>感覺型式相容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61F82F34-9536-4763-8C42-BCF6C1F3B43C}" type="slidenum">
              <a:rPr lang="en-US" altLang="zh-TW"/>
              <a:pPr/>
              <a:t>39</a:t>
            </a:fld>
            <a:endParaRPr lang="en-US" altLang="zh-TW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538DD1-14A9-7C1A-3F4C-0A9DE5DC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職業安全衛生法</a:t>
            </a:r>
            <a:r>
              <a:rPr lang="en-US" altLang="zh-TW" dirty="0"/>
              <a:t>(2/2)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3CAD90-C554-23BC-3D32-68CAA391E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雇主使勞工從事工作，應在合理可行範圍內，採取必要之</a:t>
            </a:r>
            <a:r>
              <a:rPr lang="zh-TW" altLang="en-US" dirty="0">
                <a:solidFill>
                  <a:srgbClr val="FF0000"/>
                </a:solidFill>
              </a:rPr>
              <a:t>預防設備或措施</a:t>
            </a:r>
            <a:r>
              <a:rPr lang="zh-TW" altLang="en-US" dirty="0"/>
              <a:t>，使勞工免於發生職業災害。</a:t>
            </a:r>
            <a:endParaRPr lang="en-US" altLang="zh-TW" dirty="0"/>
          </a:p>
          <a:p>
            <a:r>
              <a:rPr lang="zh-TW" altLang="en-US" dirty="0"/>
              <a:t>設備</a:t>
            </a:r>
            <a:r>
              <a:rPr lang="en-US" altLang="zh-TW" dirty="0"/>
              <a:t>:</a:t>
            </a:r>
            <a:r>
              <a:rPr lang="zh-TW" altLang="en-US" dirty="0"/>
              <a:t> 工作時可以主動防護的設備，例如爬梯、欄杆、防捲夾裝置</a:t>
            </a:r>
            <a:endParaRPr lang="en-US" altLang="zh-TW" dirty="0"/>
          </a:p>
          <a:p>
            <a:r>
              <a:rPr lang="zh-TW" altLang="en-US" dirty="0"/>
              <a:t>措施</a:t>
            </a:r>
            <a:r>
              <a:rPr lang="en-US" altLang="zh-TW" dirty="0"/>
              <a:t>:</a:t>
            </a:r>
            <a:r>
              <a:rPr lang="zh-TW" altLang="en-US" dirty="0"/>
              <a:t>可以防止職業災害的各項行政管理，如教育訓練、個人防護具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12247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人工作業或搬運引起之人因危害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背部</a:t>
            </a:r>
          </a:p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背部肌肉拉傷</a:t>
            </a:r>
          </a:p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椎間盤變性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05400" y="1981201"/>
            <a:ext cx="4800600" cy="3806825"/>
            <a:chOff x="336" y="240"/>
            <a:chExt cx="5280" cy="3840"/>
          </a:xfrm>
        </p:grpSpPr>
        <p:sp>
          <p:nvSpPr>
            <p:cNvPr id="71686" name="Rectangle 5"/>
            <p:cNvSpPr>
              <a:spLocks noChangeArrowheads="1"/>
            </p:cNvSpPr>
            <p:nvPr/>
          </p:nvSpPr>
          <p:spPr bwMode="auto">
            <a:xfrm>
              <a:off x="336" y="240"/>
              <a:ext cx="5280" cy="38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38" y="285"/>
              <a:ext cx="4884" cy="3750"/>
              <a:chOff x="438" y="285"/>
              <a:chExt cx="4884" cy="3750"/>
            </a:xfrm>
          </p:grpSpPr>
          <p:pic>
            <p:nvPicPr>
              <p:cNvPr id="71695" name="Picture 7" descr="02 Force, back, pulling on car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" y="285"/>
                <a:ext cx="4884" cy="3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696" name="Rectangle 8"/>
              <p:cNvSpPr>
                <a:spLocks noChangeArrowheads="1"/>
              </p:cNvSpPr>
              <p:nvPr/>
            </p:nvSpPr>
            <p:spPr bwMode="auto">
              <a:xfrm>
                <a:off x="4032" y="576"/>
                <a:ext cx="365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7" name="Rectangle 9"/>
              <p:cNvSpPr>
                <a:spLocks noChangeArrowheads="1"/>
              </p:cNvSpPr>
              <p:nvPr/>
            </p:nvSpPr>
            <p:spPr bwMode="auto">
              <a:xfrm>
                <a:off x="4916" y="1254"/>
                <a:ext cx="365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8" name="Rectangle 10"/>
              <p:cNvSpPr>
                <a:spLocks noChangeArrowheads="1"/>
              </p:cNvSpPr>
              <p:nvPr/>
            </p:nvSpPr>
            <p:spPr bwMode="auto">
              <a:xfrm>
                <a:off x="5088" y="1392"/>
                <a:ext cx="220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rot="6361642">
              <a:off x="4989" y="915"/>
              <a:ext cx="528" cy="713"/>
              <a:chOff x="2112" y="1063"/>
              <a:chExt cx="528" cy="713"/>
            </a:xfrm>
          </p:grpSpPr>
          <p:sp>
            <p:nvSpPr>
              <p:cNvPr id="71691" name="Line 12"/>
              <p:cNvSpPr>
                <a:spLocks noChangeShapeType="1"/>
              </p:cNvSpPr>
              <p:nvPr/>
            </p:nvSpPr>
            <p:spPr bwMode="auto">
              <a:xfrm flipH="1" flipV="1">
                <a:off x="2448" y="1248"/>
                <a:ext cx="192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2" name="Line 13"/>
              <p:cNvSpPr>
                <a:spLocks noChangeShapeType="1"/>
              </p:cNvSpPr>
              <p:nvPr/>
            </p:nvSpPr>
            <p:spPr bwMode="auto">
              <a:xfrm flipH="1" flipV="1">
                <a:off x="2256" y="1632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6750" name="AutoShape 14"/>
              <p:cNvSpPr>
                <a:spLocks noChangeArrowheads="1"/>
              </p:cNvSpPr>
              <p:nvPr/>
            </p:nvSpPr>
            <p:spPr bwMode="auto">
              <a:xfrm rot="922371">
                <a:off x="2353" y="1064"/>
                <a:ext cx="143" cy="136"/>
              </a:xfrm>
              <a:prstGeom prst="star5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>
                  <a:defRPr/>
                </a:pPr>
                <a:endParaRPr lang="zh-TW" altLang="zh-TW" i="1">
                  <a:ea typeface="標楷體" pitchFamily="65" charset="-120"/>
                </a:endParaRPr>
              </a:p>
            </p:txBody>
          </p:sp>
          <p:sp>
            <p:nvSpPr>
              <p:cNvPr id="116751" name="AutoShape 15"/>
              <p:cNvSpPr>
                <a:spLocks noChangeArrowheads="1"/>
              </p:cNvSpPr>
              <p:nvPr/>
            </p:nvSpPr>
            <p:spPr bwMode="auto">
              <a:xfrm rot="-364253">
                <a:off x="2112" y="1490"/>
                <a:ext cx="144" cy="138"/>
              </a:xfrm>
              <a:prstGeom prst="star5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>
                  <a:defRPr/>
                </a:pPr>
                <a:endParaRPr lang="zh-TW" altLang="zh-TW" i="1">
                  <a:ea typeface="標楷體" pitchFamily="65" charset="-120"/>
                </a:endParaRPr>
              </a:p>
            </p:txBody>
          </p:sp>
        </p:grpSp>
        <p:sp>
          <p:nvSpPr>
            <p:cNvPr id="71689" name="Line 16"/>
            <p:cNvSpPr>
              <a:spLocks noChangeShapeType="1"/>
            </p:cNvSpPr>
            <p:nvPr/>
          </p:nvSpPr>
          <p:spPr bwMode="auto">
            <a:xfrm rot="5228208" flipH="1" flipV="1">
              <a:off x="4220" y="628"/>
              <a:ext cx="192" cy="1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53" name="AutoShape 17"/>
            <p:cNvSpPr>
              <a:spLocks noChangeArrowheads="1"/>
            </p:cNvSpPr>
            <p:nvPr/>
          </p:nvSpPr>
          <p:spPr bwMode="auto">
            <a:xfrm rot="6150579">
              <a:off x="4413" y="484"/>
              <a:ext cx="144" cy="136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defRPr/>
              </a:pPr>
              <a:endParaRPr lang="zh-TW" altLang="zh-TW" i="1" u="sng">
                <a:ea typeface="標楷體" pitchFamily="65" charset="-120"/>
              </a:endParaRPr>
            </a:p>
          </p:txBody>
        </p:sp>
      </p:grpSp>
      <p:sp>
        <p:nvSpPr>
          <p:cNvPr id="71685" name="Rectangle 18"/>
          <p:cNvSpPr>
            <a:spLocks noChangeArrowheads="1"/>
          </p:cNvSpPr>
          <p:nvPr/>
        </p:nvSpPr>
        <p:spPr bwMode="auto">
          <a:xfrm>
            <a:off x="4587839" y="6019800"/>
            <a:ext cx="57198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zh-TW" sz="1000" dirty="0">
                <a:latin typeface="微軟正黑體" pitchFamily="34" charset="-120"/>
                <a:ea typeface="華康特粗楷體" pitchFamily="65" charset="-120"/>
              </a:rPr>
              <a:t>(Dan Macleod, </a:t>
            </a:r>
            <a:r>
              <a:rPr lang="en-US" altLang="zh-TW" sz="1000" i="1" dirty="0">
                <a:latin typeface="微軟正黑體" pitchFamily="34" charset="-120"/>
                <a:ea typeface="華康特粗楷體" pitchFamily="65" charset="-120"/>
              </a:rPr>
              <a:t>The Ergonomics Kit for General Industrial with Training Disc</a:t>
            </a:r>
            <a:r>
              <a:rPr lang="en-US" altLang="zh-TW" sz="1000" dirty="0">
                <a:latin typeface="微軟正黑體" pitchFamily="34" charset="-120"/>
                <a:ea typeface="華康特粗楷體" pitchFamily="65" charset="-120"/>
              </a:rPr>
              <a:t> , Lewis Co. 1999.)</a:t>
            </a:r>
          </a:p>
        </p:txBody>
      </p:sp>
    </p:spTree>
    <p:extLst>
      <p:ext uri="{BB962C8B-B14F-4D97-AF65-F5344CB8AC3E}">
        <p14:creationId xmlns:p14="http://schemas.microsoft.com/office/powerpoint/2010/main" val="935903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人工搬運肌肉骨骼傷害</a:t>
            </a:r>
            <a:r>
              <a:rPr lang="en-US" altLang="zh-TW" b="1" dirty="0">
                <a:solidFill>
                  <a:schemeClr val="tx2">
                    <a:satMod val="130000"/>
                  </a:schemeClr>
                </a:solidFill>
              </a:rPr>
              <a:t>-&gt;</a:t>
            </a: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下背痛</a:t>
            </a:r>
            <a:endParaRPr lang="zh-TW" altLang="en-US" b="1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有 </a:t>
            </a:r>
            <a:r>
              <a:rPr lang="en-US" altLang="zh-TW" sz="2600" dirty="0"/>
              <a:t>60~80%</a:t>
            </a:r>
            <a:r>
              <a:rPr lang="zh-TW" altLang="en-US" sz="2600" dirty="0"/>
              <a:t>的人在一生中曾經歷過下背痛的症狀。</a:t>
            </a:r>
            <a:endParaRPr lang="en-US" altLang="zh-TW" sz="2600" dirty="0"/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下背痛發生的部位通常在第四、五腰椎或第五腰椎和第一薦椎間，所以也俗稱腰痛</a:t>
            </a:r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272632"/>
            <a:ext cx="20351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857" y="3272632"/>
            <a:ext cx="298608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3644900"/>
            <a:ext cx="16906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382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0896" y="274638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人工搬運肌肉骨骼傷害</a:t>
            </a:r>
            <a:r>
              <a:rPr lang="en-US" altLang="zh-TW" b="1" dirty="0">
                <a:solidFill>
                  <a:schemeClr val="tx2">
                    <a:satMod val="130000"/>
                  </a:schemeClr>
                </a:solidFill>
              </a:rPr>
              <a:t>-&gt;</a:t>
            </a: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下背痛</a:t>
            </a:r>
            <a:endParaRPr lang="zh-TW" altLang="en-US" b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症狀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下背部或下背組織的疼痛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刺痛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麻，疼痛範圍可延伸至雙下肢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zh-TW" altLang="en-US" u="sng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治療方式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藥物治療、物理治療、注射治療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穿戴背架、束腹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手術治療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53" y="2420939"/>
            <a:ext cx="10080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391589"/>
            <a:ext cx="1876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391590"/>
            <a:ext cx="10556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20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sz="3600" dirty="0">
                <a:solidFill>
                  <a:schemeClr val="tx2">
                    <a:satMod val="130000"/>
                  </a:schemeClr>
                </a:solidFill>
              </a:rPr>
              <a:t>人工作業或搬運引起之肌肉骨骼傷害</a:t>
            </a:r>
            <a:endParaRPr lang="zh-TW" altLang="en-US" sz="36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12" y="1852307"/>
            <a:ext cx="71183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62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電腦工作站引起之肌肉骨骼傷害</a:t>
            </a:r>
            <a:endParaRPr lang="zh-TW" altLang="en-US" sz="24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9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7" b="8851"/>
          <a:stretch/>
        </p:blipFill>
        <p:spPr bwMode="auto">
          <a:xfrm>
            <a:off x="3143673" y="2060849"/>
            <a:ext cx="5921887" cy="440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139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800" dirty="0">
                <a:solidFill>
                  <a:schemeClr val="tx2">
                    <a:satMod val="130000"/>
                  </a:schemeClr>
                </a:solidFill>
              </a:rPr>
              <a:t>電腦工作站肌肉骨骼傷害</a:t>
            </a:r>
            <a:br>
              <a:rPr lang="en-US" altLang="zh-TW" sz="38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zh-TW" altLang="en-US" sz="3800" dirty="0">
                <a:solidFill>
                  <a:srgbClr val="FF0000"/>
                </a:solidFill>
              </a:rPr>
              <a:t>手腕隧道症候群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19536" y="1916833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「腕隧道」為一纖維及骨頭所形成的通道，位於手腕的掌面。頂部為環腕韌帶</a:t>
            </a:r>
            <a:r>
              <a:rPr lang="en-US" altLang="zh-TW" sz="2600" dirty="0"/>
              <a:t>(Transverse Carpal Ligament)</a:t>
            </a:r>
            <a:r>
              <a:rPr lang="zh-TW" altLang="en-US" sz="2600" dirty="0"/>
              <a:t>所覆蓋。如覆蓋過緊，壓迫正中神經即造成腕隧道症候群。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09" y="3311013"/>
            <a:ext cx="4752975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8399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3600" dirty="0">
                <a:solidFill>
                  <a:schemeClr val="tx2">
                    <a:satMod val="130000"/>
                  </a:schemeClr>
                </a:solidFill>
              </a:rPr>
              <a:t>電腦工作站肌肉骨骼傷害</a:t>
            </a:r>
            <a:br>
              <a:rPr lang="en-US" altLang="zh-TW" sz="36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zh-TW" altLang="en-US" sz="3600" dirty="0">
                <a:solidFill>
                  <a:srgbClr val="FF0000"/>
                </a:solidFill>
              </a:rPr>
              <a:t>手腕隧道症候群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症狀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食指和中指及大拇指等手部疼痛、灼熱、刺痛及麻木</a:t>
            </a:r>
            <a:endParaRPr lang="en-US" altLang="zh-TW" u="sng" dirty="0">
              <a:latin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zh-TW" altLang="en-US" u="sng" dirty="0">
              <a:latin typeface="微軟正黑體" pitchFamily="34" charset="-120"/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治療方式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初期使用藥物、配戴護腕、復健等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手術治療</a:t>
            </a:r>
          </a:p>
        </p:txBody>
      </p:sp>
    </p:spTree>
    <p:extLst>
      <p:ext uri="{BB962C8B-B14F-4D97-AF65-F5344CB8AC3E}">
        <p14:creationId xmlns:p14="http://schemas.microsoft.com/office/powerpoint/2010/main" val="3605386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肌肉骨骼系統傷害</a:t>
            </a:r>
            <a:r>
              <a:rPr lang="zh-TW" altLang="en-US" b="1" dirty="0"/>
              <a:t>的過程</a:t>
            </a:r>
            <a:endParaRPr lang="en-US" altLang="zh-TW" b="1" dirty="0"/>
          </a:p>
        </p:txBody>
      </p:sp>
      <p:sp>
        <p:nvSpPr>
          <p:cNvPr id="2" name="矩形 1"/>
          <p:cNvSpPr/>
          <p:nvPr/>
        </p:nvSpPr>
        <p:spPr>
          <a:xfrm>
            <a:off x="2370320" y="2608129"/>
            <a:ext cx="1368425" cy="1081088"/>
          </a:xfrm>
          <a:prstGeom prst="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疲勞</a:t>
            </a:r>
          </a:p>
        </p:txBody>
      </p:sp>
      <p:sp>
        <p:nvSpPr>
          <p:cNvPr id="6" name="矩形 5"/>
          <p:cNvSpPr/>
          <p:nvPr/>
        </p:nvSpPr>
        <p:spPr>
          <a:xfrm>
            <a:off x="4170545" y="2638292"/>
            <a:ext cx="1292225" cy="1079500"/>
          </a:xfrm>
          <a:prstGeom prst="rect">
            <a:avLst/>
          </a:prstGeom>
          <a:solidFill>
            <a:srgbClr val="FFC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痠痛</a:t>
            </a:r>
          </a:p>
        </p:txBody>
      </p:sp>
      <p:sp>
        <p:nvSpPr>
          <p:cNvPr id="7" name="矩形 6"/>
          <p:cNvSpPr/>
          <p:nvPr/>
        </p:nvSpPr>
        <p:spPr>
          <a:xfrm>
            <a:off x="6042207" y="2638292"/>
            <a:ext cx="1439862" cy="1079500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組織</a:t>
            </a:r>
            <a:endParaRPr lang="en-US" altLang="zh-TW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破壞</a:t>
            </a:r>
          </a:p>
        </p:txBody>
      </p:sp>
      <p:sp>
        <p:nvSpPr>
          <p:cNvPr id="8" name="矩形 7"/>
          <p:cNvSpPr/>
          <p:nvPr/>
        </p:nvSpPr>
        <p:spPr>
          <a:xfrm>
            <a:off x="8058333" y="2638292"/>
            <a:ext cx="1220787" cy="1079500"/>
          </a:xfrm>
          <a:prstGeom prst="rect">
            <a:avLst/>
          </a:prstGeom>
          <a:solidFill>
            <a:srgbClr val="9A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疾病</a:t>
            </a:r>
          </a:p>
        </p:txBody>
      </p:sp>
      <p:sp>
        <p:nvSpPr>
          <p:cNvPr id="33799" name="文字方塊 3"/>
          <p:cNvSpPr txBox="1">
            <a:spLocks noChangeArrowheads="1"/>
          </p:cNvSpPr>
          <p:nvPr/>
        </p:nvSpPr>
        <p:spPr bwMode="auto">
          <a:xfrm>
            <a:off x="5897744" y="3868605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r>
              <a:rPr lang="en-US" altLang="zh-TW">
                <a:latin typeface="微軟正黑體" pitchFamily="34" charset="-120"/>
              </a:rPr>
              <a:t>(</a:t>
            </a:r>
            <a:r>
              <a:rPr lang="zh-TW" altLang="en-US">
                <a:latin typeface="微軟正黑體" pitchFamily="34" charset="-120"/>
              </a:rPr>
              <a:t>發炎</a:t>
            </a:r>
            <a:r>
              <a:rPr lang="en-US" altLang="zh-TW">
                <a:latin typeface="微軟正黑體" pitchFamily="34" charset="-120"/>
              </a:rPr>
              <a:t>, </a:t>
            </a:r>
            <a:r>
              <a:rPr lang="zh-TW" altLang="en-US">
                <a:latin typeface="微軟正黑體" pitchFamily="34" charset="-120"/>
              </a:rPr>
              <a:t>斷裂</a:t>
            </a:r>
            <a:r>
              <a:rPr lang="en-US" altLang="zh-TW">
                <a:latin typeface="微軟正黑體" pitchFamily="34" charset="-120"/>
              </a:rPr>
              <a:t>)</a:t>
            </a:r>
            <a:endParaRPr lang="zh-TW" altLang="en-US">
              <a:latin typeface="微軟正黑體" pitchFamily="34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3594283" y="2854192"/>
            <a:ext cx="719137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351644" y="2857367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7443969" y="2860543"/>
            <a:ext cx="719138" cy="649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803" name="文字方塊 12"/>
          <p:cNvSpPr txBox="1">
            <a:spLocks noChangeArrowheads="1"/>
          </p:cNvSpPr>
          <p:nvPr/>
        </p:nvSpPr>
        <p:spPr bwMode="auto">
          <a:xfrm>
            <a:off x="1624901" y="3900847"/>
            <a:ext cx="2970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r>
              <a:rPr lang="en-US" altLang="zh-TW" dirty="0">
                <a:latin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</a:rPr>
              <a:t>代謝超過負荷</a:t>
            </a:r>
            <a:r>
              <a:rPr lang="en-US" altLang="zh-TW" dirty="0">
                <a:latin typeface="微軟正黑體" pitchFamily="34" charset="-120"/>
              </a:rPr>
              <a:t>, </a:t>
            </a:r>
            <a:r>
              <a:rPr lang="zh-TW" altLang="en-US" dirty="0">
                <a:latin typeface="微軟正黑體" pitchFamily="34" charset="-120"/>
              </a:rPr>
              <a:t>僵硬</a:t>
            </a:r>
            <a:r>
              <a:rPr lang="en-US" altLang="zh-TW" dirty="0">
                <a:latin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746557" y="1509579"/>
            <a:ext cx="5929312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肌肉、關節、肌腱、韌帶及神經</a:t>
            </a:r>
          </a:p>
        </p:txBody>
      </p:sp>
    </p:spTree>
    <p:extLst>
      <p:ext uri="{BB962C8B-B14F-4D97-AF65-F5344CB8AC3E}">
        <p14:creationId xmlns:p14="http://schemas.microsoft.com/office/powerpoint/2010/main" val="2627077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883FE9-336E-1DC2-EA38-422C0EC0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70B734-44E9-6B87-C4A2-BA3DA4FBB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26A60E-0226-4F52-0DC7-0698A9A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69" y="955720"/>
            <a:ext cx="8460883" cy="378725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338814-ABAF-CF53-279F-F869D65E3A01}"/>
              </a:ext>
            </a:extLst>
          </p:cNvPr>
          <p:cNvSpPr txBox="1"/>
          <p:nvPr/>
        </p:nvSpPr>
        <p:spPr>
          <a:xfrm>
            <a:off x="2712075" y="5275301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4430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4CFFBF4-4290-31FD-CB15-51119038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51" y="924127"/>
            <a:ext cx="8697898" cy="37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8982F4A-A261-99AF-939C-E0C1347A3984}"/>
              </a:ext>
            </a:extLst>
          </p:cNvPr>
          <p:cNvSpPr txBox="1"/>
          <p:nvPr/>
        </p:nvSpPr>
        <p:spPr>
          <a:xfrm>
            <a:off x="2712075" y="5275301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474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E34C7-971D-5F1A-02AD-2AF31F25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職業災害與重大職災</a:t>
            </a:r>
            <a:r>
              <a:rPr lang="en-US" altLang="zh-TW" dirty="0"/>
              <a:t>(</a:t>
            </a:r>
            <a:r>
              <a:rPr lang="zh-TW" altLang="en-US" dirty="0"/>
              <a:t>勞動檢查法施行細則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7BBDB6-CA18-B311-4CA0-6F36D386E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重大職業災害，係指左列職業災害之一： 一、發生死亡災害者。 二、發生災害之罹災人數在三人以上者。 三、氨、氯、氟化氫、光氣、硫化氫、二氧化硫等化學物質之洩漏，發生一人以上罹災勞工需住院治療者</a:t>
            </a:r>
          </a:p>
          <a:p>
            <a:endParaRPr lang="zh-TW" altLang="en-US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0244073-D578-A12D-5E04-968CD4BD493D}"/>
              </a:ext>
            </a:extLst>
          </p:cNvPr>
          <p:cNvGrpSpPr/>
          <p:nvPr/>
        </p:nvGrpSpPr>
        <p:grpSpPr>
          <a:xfrm>
            <a:off x="446100" y="3635076"/>
            <a:ext cx="10907700" cy="3009126"/>
            <a:chOff x="580023" y="2527917"/>
            <a:chExt cx="10907700" cy="300912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B774FF5-096D-71D7-A413-2F068A426C55}"/>
                </a:ext>
              </a:extLst>
            </p:cNvPr>
            <p:cNvSpPr/>
            <p:nvPr/>
          </p:nvSpPr>
          <p:spPr>
            <a:xfrm>
              <a:off x="9615515" y="2957013"/>
              <a:ext cx="1872208" cy="223439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2E34BAD-8E95-8F52-0020-E102C9CB3225}"/>
                </a:ext>
              </a:extLst>
            </p:cNvPr>
            <p:cNvSpPr/>
            <p:nvPr/>
          </p:nvSpPr>
          <p:spPr>
            <a:xfrm>
              <a:off x="9678347" y="3022875"/>
              <a:ext cx="1775868" cy="40893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4D60BE-55F9-34DC-9AD1-833F421FB80B}"/>
                </a:ext>
              </a:extLst>
            </p:cNvPr>
            <p:cNvSpPr/>
            <p:nvPr/>
          </p:nvSpPr>
          <p:spPr>
            <a:xfrm>
              <a:off x="7330509" y="3363138"/>
              <a:ext cx="1439434" cy="1211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6188588-FE47-5F80-A079-1A74D0C9EC81}"/>
                </a:ext>
              </a:extLst>
            </p:cNvPr>
            <p:cNvSpPr/>
            <p:nvPr/>
          </p:nvSpPr>
          <p:spPr>
            <a:xfrm>
              <a:off x="7402517" y="3418496"/>
              <a:ext cx="1296000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7326195-9D1E-C4E7-A237-DA78947100F2}"/>
                </a:ext>
              </a:extLst>
            </p:cNvPr>
            <p:cNvSpPr/>
            <p:nvPr/>
          </p:nvSpPr>
          <p:spPr>
            <a:xfrm>
              <a:off x="2906416" y="2527917"/>
              <a:ext cx="3504894" cy="289583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DE14999-B505-11CB-8F0F-51C6251CF9DA}"/>
                </a:ext>
              </a:extLst>
            </p:cNvPr>
            <p:cNvSpPr/>
            <p:nvPr/>
          </p:nvSpPr>
          <p:spPr>
            <a:xfrm>
              <a:off x="3011163" y="2590958"/>
              <a:ext cx="3319680" cy="49434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F3ECE4B-D88C-E11B-9672-5CB032B707D4}"/>
                </a:ext>
              </a:extLst>
            </p:cNvPr>
            <p:cNvSpPr txBox="1"/>
            <p:nvPr/>
          </p:nvSpPr>
          <p:spPr>
            <a:xfrm>
              <a:off x="4174713" y="2589822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 因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0013452D-2EA2-37B7-0F07-194FC939A8E4}"/>
                </a:ext>
              </a:extLst>
            </p:cNvPr>
            <p:cNvSpPr txBox="1"/>
            <p:nvPr/>
          </p:nvSpPr>
          <p:spPr>
            <a:xfrm>
              <a:off x="7557406" y="3413031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 象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5E22F41-E25A-7F41-9613-6E53BC992CE2}"/>
                </a:ext>
              </a:extLst>
            </p:cNvPr>
            <p:cNvSpPr txBox="1"/>
            <p:nvPr/>
          </p:nvSpPr>
          <p:spPr>
            <a:xfrm>
              <a:off x="10047564" y="2987452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 果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43C8BEF-5B3E-24FD-75A6-B49DC55C0F01}"/>
                </a:ext>
              </a:extLst>
            </p:cNvPr>
            <p:cNvSpPr txBox="1"/>
            <p:nvPr/>
          </p:nvSpPr>
          <p:spPr>
            <a:xfrm>
              <a:off x="2952802" y="3177372"/>
              <a:ext cx="35878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建築物、機械、設備、</a:t>
              </a:r>
              <a:endPara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原料、材料、化學品、</a:t>
              </a:r>
              <a:endPara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氣體、蒸氣、粉塵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E8DCF0A-F05E-4241-A355-7371B864B641}"/>
                </a:ext>
              </a:extLst>
            </p:cNvPr>
            <p:cNvSpPr txBox="1"/>
            <p:nvPr/>
          </p:nvSpPr>
          <p:spPr>
            <a:xfrm>
              <a:off x="2928137" y="4397916"/>
              <a:ext cx="1664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作業活動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49659E9-F630-76E9-A401-7B2136306E97}"/>
                </a:ext>
              </a:extLst>
            </p:cNvPr>
            <p:cNvSpPr txBox="1"/>
            <p:nvPr/>
          </p:nvSpPr>
          <p:spPr>
            <a:xfrm>
              <a:off x="2944542" y="4847098"/>
              <a:ext cx="2587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其他職業上原因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E233225C-9C37-ADE2-920A-96D7E3460A27}"/>
                </a:ext>
              </a:extLst>
            </p:cNvPr>
            <p:cNvSpPr txBox="1"/>
            <p:nvPr/>
          </p:nvSpPr>
          <p:spPr>
            <a:xfrm>
              <a:off x="7590914" y="393625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工作者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8459665-D932-36EC-72A4-2A74F9E3C080}"/>
                </a:ext>
              </a:extLst>
            </p:cNvPr>
            <p:cNvSpPr txBox="1"/>
            <p:nvPr/>
          </p:nvSpPr>
          <p:spPr>
            <a:xfrm>
              <a:off x="10076439" y="3514135"/>
              <a:ext cx="10486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疾病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傷害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失能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死亡</a:t>
              </a:r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C93BC2ED-A8BD-FF6C-3F2B-28A74AC29C6A}"/>
                </a:ext>
              </a:extLst>
            </p:cNvPr>
            <p:cNvCxnSpPr/>
            <p:nvPr/>
          </p:nvCxnSpPr>
          <p:spPr>
            <a:xfrm>
              <a:off x="6599696" y="4032480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251DE163-199B-B42E-43E3-30655F78F937}"/>
                </a:ext>
              </a:extLst>
            </p:cNvPr>
            <p:cNvCxnSpPr/>
            <p:nvPr/>
          </p:nvCxnSpPr>
          <p:spPr>
            <a:xfrm>
              <a:off x="8895435" y="4024225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E71BA3F-4CBF-7454-A065-DBEEAAB539E0}"/>
                </a:ext>
              </a:extLst>
            </p:cNvPr>
            <p:cNvSpPr/>
            <p:nvPr/>
          </p:nvSpPr>
          <p:spPr>
            <a:xfrm>
              <a:off x="580023" y="2527917"/>
              <a:ext cx="1439434" cy="30091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勞動場所</a:t>
              </a: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E0C4009-C646-61EB-4D58-B6EDAEA0E890}"/>
                </a:ext>
              </a:extLst>
            </p:cNvPr>
            <p:cNvCxnSpPr/>
            <p:nvPr/>
          </p:nvCxnSpPr>
          <p:spPr>
            <a:xfrm>
              <a:off x="2200319" y="4032480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投影片編號版面配置區 25">
            <a:extLst>
              <a:ext uri="{FF2B5EF4-FFF2-40B4-BE49-F238E27FC236}">
                <a16:creationId xmlns:a16="http://schemas.microsoft.com/office/drawing/2014/main" id="{231C9577-14C3-49CA-C91E-3B6C7A6B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3327" y="6279077"/>
            <a:ext cx="2743200" cy="365125"/>
          </a:xfrm>
        </p:spPr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75605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6C65DFE-4333-52AF-ADD3-4E421A17DB5B}"/>
              </a:ext>
            </a:extLst>
          </p:cNvPr>
          <p:cNvSpPr txBox="1"/>
          <p:nvPr/>
        </p:nvSpPr>
        <p:spPr>
          <a:xfrm>
            <a:off x="3227230" y="585485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4FD3A5-AF6B-EBC4-6CB3-633367A4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10" y="337063"/>
            <a:ext cx="7421987" cy="53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09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4A7883-99E3-FF4D-8971-181691D0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2" y="695305"/>
            <a:ext cx="7298699" cy="54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0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9F61DC9-8B9B-12F6-FC41-A2BF14964013}"/>
              </a:ext>
            </a:extLst>
          </p:cNvPr>
          <p:cNvSpPr txBox="1"/>
          <p:nvPr/>
        </p:nvSpPr>
        <p:spPr>
          <a:xfrm>
            <a:off x="3668893" y="5589431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圖引自勞動部 電腦作業人員健康危害預防手冊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613B41-4472-8D2C-E6C9-EBEEE09B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45" y="360085"/>
            <a:ext cx="6047756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36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973F57-D5EE-D181-92D0-132B9CAC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0" y="1162049"/>
            <a:ext cx="7338201" cy="47364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F4EEFD4-DBE4-5611-F98A-35B6D218E651}"/>
              </a:ext>
            </a:extLst>
          </p:cNvPr>
          <p:cNvSpPr txBox="1"/>
          <p:nvPr/>
        </p:nvSpPr>
        <p:spPr>
          <a:xfrm>
            <a:off x="3508673" y="5898524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圖引自勞動部 電腦作業人員健康危害預防手冊</a:t>
            </a:r>
          </a:p>
        </p:txBody>
      </p:sp>
    </p:spTree>
    <p:extLst>
      <p:ext uri="{BB962C8B-B14F-4D97-AF65-F5344CB8AC3E}">
        <p14:creationId xmlns:p14="http://schemas.microsoft.com/office/powerpoint/2010/main" val="3746495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sz="3600"/>
              <a:t>如何選把好椅子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8611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9512" b="7756"/>
          <a:stretch/>
        </p:blipFill>
        <p:spPr bwMode="auto">
          <a:xfrm>
            <a:off x="2423592" y="1628801"/>
            <a:ext cx="7536426" cy="469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135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電腦工作站正確姿勢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97113"/>
            <a:ext cx="63436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86050"/>
            <a:ext cx="24479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電腦工作站正確姿勢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963608" y="1054204"/>
            <a:ext cx="7512665" cy="5272855"/>
            <a:chOff x="1011903" y="936216"/>
            <a:chExt cx="7512665" cy="5272855"/>
          </a:xfrm>
        </p:grpSpPr>
        <p:pic>
          <p:nvPicPr>
            <p:cNvPr id="6144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03" y="936216"/>
              <a:ext cx="7162800" cy="506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5943600" y="5029200"/>
              <a:ext cx="2580968" cy="1179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6061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使用滑鼠正確姿勢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844675"/>
            <a:ext cx="478313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25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b="1" dirty="0"/>
              <a:t>調整適合自己的位置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484784"/>
            <a:ext cx="6916686" cy="49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08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5643AE-4C0F-24FF-87BC-8C0AA328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中暑、熱衰竭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668DFD3-3BAD-6616-1F5D-2E13AB374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好熱好熱，流汗不流汗</a:t>
            </a:r>
          </a:p>
        </p:txBody>
      </p:sp>
    </p:spTree>
    <p:extLst>
      <p:ext uri="{BB962C8B-B14F-4D97-AF65-F5344CB8AC3E}">
        <p14:creationId xmlns:p14="http://schemas.microsoft.com/office/powerpoint/2010/main" val="122243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6583" y="794421"/>
            <a:ext cx="10678834" cy="837956"/>
          </a:xfrm>
        </p:spPr>
        <p:txBody>
          <a:bodyPr/>
          <a:lstStyle/>
          <a:p>
            <a:r>
              <a:rPr lang="en-US" altLang="zh-TW" dirty="0"/>
              <a:t>8.</a:t>
            </a:r>
            <a:r>
              <a:rPr lang="zh-TW" altLang="en-US" dirty="0"/>
              <a:t>勞動場所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85010" y="2381118"/>
            <a:ext cx="10408194" cy="2478265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1.</a:t>
            </a:r>
            <a:r>
              <a:rPr lang="zh-TW" altLang="en-US" sz="2400" dirty="0"/>
              <a:t>於</a:t>
            </a:r>
            <a:r>
              <a:rPr lang="zh-TW" altLang="en-US" sz="2400" dirty="0">
                <a:solidFill>
                  <a:srgbClr val="FF0000"/>
                </a:solidFill>
              </a:rPr>
              <a:t>勞動契約</a:t>
            </a:r>
            <a:r>
              <a:rPr lang="zh-TW" altLang="en-US" sz="2400" dirty="0"/>
              <a:t>存續中，由雇主所提示，</a:t>
            </a:r>
            <a:r>
              <a:rPr lang="zh-TW" altLang="en-US" sz="2400" dirty="0">
                <a:solidFill>
                  <a:srgbClr val="FF0000"/>
                </a:solidFill>
              </a:rPr>
              <a:t>使勞工履行契約提供勞務</a:t>
            </a:r>
            <a:r>
              <a:rPr lang="zh-TW" altLang="en-US" sz="2400" dirty="0"/>
              <a:t>之場所。</a:t>
            </a: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2.</a:t>
            </a:r>
            <a:r>
              <a:rPr lang="zh-TW" altLang="en-US" sz="2400" dirty="0"/>
              <a:t>自營作業者</a:t>
            </a:r>
            <a:r>
              <a:rPr lang="zh-TW" altLang="en-US" sz="2400" dirty="0">
                <a:solidFill>
                  <a:srgbClr val="FF0000"/>
                </a:solidFill>
              </a:rPr>
              <a:t>實際從事勞動</a:t>
            </a:r>
            <a:r>
              <a:rPr lang="zh-TW" altLang="en-US" sz="2400" dirty="0"/>
              <a:t>之場所。</a:t>
            </a:r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3.</a:t>
            </a:r>
            <a:r>
              <a:rPr lang="zh-TW" altLang="en-US" sz="2400" dirty="0"/>
              <a:t>其他受工作場所負責人指揮或監督從事勞動之人員，</a:t>
            </a:r>
            <a:r>
              <a:rPr lang="zh-TW" altLang="en-US" sz="2400" dirty="0">
                <a:solidFill>
                  <a:srgbClr val="FF0000"/>
                </a:solidFill>
              </a:rPr>
              <a:t>實際從事勞動之場所。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406151" y="1013344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382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0FD036-E350-1D08-0DE8-21B76997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581" y="0"/>
            <a:ext cx="6858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9E0B960-2655-C4A0-320F-5E7950CB5B6E}"/>
              </a:ext>
            </a:extLst>
          </p:cNvPr>
          <p:cNvSpPr txBox="1"/>
          <p:nvPr/>
        </p:nvSpPr>
        <p:spPr>
          <a:xfrm>
            <a:off x="0" y="6211669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endParaRPr lang="en-US" altLang="zh-TW" dirty="0"/>
          </a:p>
          <a:p>
            <a:r>
              <a:rPr lang="en-US" altLang="zh-TW" dirty="0"/>
              <a:t>https://heho.com.tw/archives/868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782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321A0EF-84E1-2A1C-68A1-368A8940C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2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7773BC-2FED-8DE2-0564-D692DBD9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36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053C26D-9114-30A6-B3BA-38AE2685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513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23154D7-101D-C342-2FE0-6D43161E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3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</a:t>
            </a:r>
            <a:r>
              <a:rPr lang="zh-TW" altLang="en-US" dirty="0"/>
              <a:t>工作場所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079181"/>
            <a:ext cx="9683839" cy="437066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/>
              <a:t>工作場所：</a:t>
            </a:r>
            <a:endParaRPr lang="en-US" altLang="zh-TW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/>
              <a:t>指勞動場所中，接受雇主或代理雇主指示處理有關勞工事務之人所能支配、管理之場所。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206868" y="90109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946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</a:t>
            </a:r>
            <a:r>
              <a:rPr lang="zh-TW" altLang="en-US" dirty="0"/>
              <a:t>作業場所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30895"/>
            <a:ext cx="10323649" cy="437066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/>
              <a:t>作業場所：</a:t>
            </a:r>
            <a:endParaRPr lang="en-US" altLang="zh-TW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/>
              <a:t>指工作場所中，從事特定工作目的之場所。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688417" y="941709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956116" y="702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</a:rPr>
              <a:t>19</a:t>
            </a:r>
            <a:endParaRPr lang="zh-TW" altLang="en-US" sz="28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096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橢圓 17"/>
          <p:cNvSpPr/>
          <p:nvPr/>
        </p:nvSpPr>
        <p:spPr>
          <a:xfrm>
            <a:off x="3552485" y="1871121"/>
            <a:ext cx="4652210" cy="4652210"/>
          </a:xfrm>
          <a:prstGeom prst="ellipse">
            <a:avLst/>
          </a:prstGeom>
          <a:solidFill>
            <a:srgbClr val="7A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7" name="橢圓 16"/>
          <p:cNvSpPr/>
          <p:nvPr/>
        </p:nvSpPr>
        <p:spPr>
          <a:xfrm>
            <a:off x="4347256" y="2665892"/>
            <a:ext cx="3062668" cy="30626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1657" y="609600"/>
            <a:ext cx="9144000" cy="837956"/>
          </a:xfrm>
        </p:spPr>
        <p:txBody>
          <a:bodyPr/>
          <a:lstStyle/>
          <a:p>
            <a:r>
              <a:rPr lang="zh-TW" altLang="en-US" dirty="0"/>
              <a:t>勞動場所、工作場所、作業場所</a:t>
            </a:r>
          </a:p>
        </p:txBody>
      </p:sp>
      <p:sp>
        <p:nvSpPr>
          <p:cNvPr id="16" name="橢圓 15"/>
          <p:cNvSpPr/>
          <p:nvPr/>
        </p:nvSpPr>
        <p:spPr>
          <a:xfrm>
            <a:off x="5169987" y="3514749"/>
            <a:ext cx="1417206" cy="1417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5150358" y="40726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作業場所</a:t>
            </a:r>
          </a:p>
        </p:txBody>
      </p:sp>
      <p:sp>
        <p:nvSpPr>
          <p:cNvPr id="20" name="矩形 19"/>
          <p:cNvSpPr/>
          <p:nvPr/>
        </p:nvSpPr>
        <p:spPr>
          <a:xfrm>
            <a:off x="5127275" y="3054570"/>
            <a:ext cx="146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工作場所</a:t>
            </a:r>
            <a:endParaRPr lang="en-US" altLang="zh-TW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5127275" y="2125369"/>
            <a:ext cx="146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勞動場所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956116" y="702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</a:rPr>
              <a:t>19</a:t>
            </a:r>
            <a:endParaRPr lang="zh-TW" altLang="en-US" sz="2800" dirty="0">
              <a:solidFill>
                <a:schemeClr val="accent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999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1736</Words>
  <Application>Microsoft Office PowerPoint</Application>
  <PresentationFormat>寬螢幕</PresentationFormat>
  <Paragraphs>233</Paragraphs>
  <Slides>64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2" baseType="lpstr">
      <vt:lpstr>Arial Unicode MS</vt:lpstr>
      <vt:lpstr>微軟正黑體</vt:lpstr>
      <vt:lpstr>Agency FB</vt:lpstr>
      <vt:lpstr>Arial</vt:lpstr>
      <vt:lpstr>Calibri</vt:lpstr>
      <vt:lpstr>Times New Roman</vt:lpstr>
      <vt:lpstr>Wingdings</vt:lpstr>
      <vt:lpstr>Office 佈景主題</vt:lpstr>
      <vt:lpstr>工作場所潛在危害及案例分析</vt:lpstr>
      <vt:lpstr>大綱</vt:lpstr>
      <vt:lpstr>職業安全衛生法(1/2)</vt:lpstr>
      <vt:lpstr>職業安全衛生法(2/2)</vt:lpstr>
      <vt:lpstr>職業災害與重大職災(勞動檢查法施行細則)</vt:lpstr>
      <vt:lpstr>8.勞動場所</vt:lpstr>
      <vt:lpstr>9.工作場所</vt:lpstr>
      <vt:lpstr>10.作業場所</vt:lpstr>
      <vt:lpstr>勞動場所、工作場所、作業場所</vt:lpstr>
      <vt:lpstr>危害認知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人因危害</vt:lpstr>
      <vt:lpstr>PowerPoint 簡報</vt:lpstr>
      <vt:lpstr>PowerPoint 簡報</vt:lpstr>
      <vt:lpstr>人因工程的範疇 </vt:lpstr>
      <vt:lpstr>PowerPoint 簡報</vt:lpstr>
      <vt:lpstr>人因工程的特性 </vt:lpstr>
      <vt:lpstr>人因工程的特性 </vt:lpstr>
      <vt:lpstr>人因工程的特性 (目標)</vt:lpstr>
      <vt:lpstr>人因工程主要災害類型</vt:lpstr>
      <vt:lpstr>工作現場主要危害因子（肌肉骨骼傷害1/2）</vt:lpstr>
      <vt:lpstr>工作現場主要危害因子（肌肉骨骼傷害2/2）</vt:lpstr>
      <vt:lpstr>工作現場主要危害因子(人機介面1/2)</vt:lpstr>
      <vt:lpstr>工作現場主要危害因子(人機介面2/2)</vt:lpstr>
      <vt:lpstr>人工作業或搬運引起之人因危害</vt:lpstr>
      <vt:lpstr>人工搬運肌肉骨骼傷害-&gt;下背痛</vt:lpstr>
      <vt:lpstr>人工搬運肌肉骨骼傷害-&gt;下背痛</vt:lpstr>
      <vt:lpstr>人工作業或搬運引起之肌肉骨骼傷害</vt:lpstr>
      <vt:lpstr>電腦工作站引起之肌肉骨骼傷害</vt:lpstr>
      <vt:lpstr>電腦工作站肌肉骨骼傷害 手腕隧道症候群</vt:lpstr>
      <vt:lpstr>電腦工作站肌肉骨骼傷害 手腕隧道症候群</vt:lpstr>
      <vt:lpstr>肌肉骨骼系統傷害的過程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如何選把好椅子</vt:lpstr>
      <vt:lpstr>電腦工作站正確姿勢</vt:lpstr>
      <vt:lpstr>電腦工作站正確姿勢</vt:lpstr>
      <vt:lpstr>使用滑鼠正確姿勢</vt:lpstr>
      <vt:lpstr>調整適合自己的位置</vt:lpstr>
      <vt:lpstr>中暑、熱衰竭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工作場所潛在危害及案例分析</dc:title>
  <dc:creator>馮靜安</dc:creator>
  <cp:lastModifiedBy>馮靜安</cp:lastModifiedBy>
  <cp:revision>1</cp:revision>
  <dcterms:created xsi:type="dcterms:W3CDTF">2023-03-30T23:11:36Z</dcterms:created>
  <dcterms:modified xsi:type="dcterms:W3CDTF">2023-03-30T23:53:04Z</dcterms:modified>
</cp:coreProperties>
</file>