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96A3A27-BECE-4561-A5BB-DB973C2D836B}">
  <a:tblStyle styleId="{896A3A27-BECE-4561-A5BB-DB973C2D83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66" d="100"/>
          <a:sy n="166" d="100"/>
        </p:scale>
        <p:origin x="-365" y="-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018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72f7e03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72f7e03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499eb13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499eb13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499eb13d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499eb13d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499eb13d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499eb13d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4abcae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a4abcae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4abcaece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a4abcaece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4abcaece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4abcaece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4abcaece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a4abcaece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72f7e03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d72f7e03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1b16165a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1b16165a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499eb13d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499eb13d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a499eb13d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a499eb13d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72f7e032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72f7e032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4abcaece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a4abcaece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21b16165a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21b16165a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21b16165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21b16165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1b16165a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21b16165a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499eb13d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a499eb13d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a4abcaece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a4abcaece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a4abcaece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a4abcaece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a4abcaece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a4abcaece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499eb13d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499eb13d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21b16165a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21b16165a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a499eb13d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a499eb13d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21b16165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21b16165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21b16165a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21b16165a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a499eb13d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a499eb13d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25ecf238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225ecf238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87a7f27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287a7f27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499eb13d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499eb13d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499eb13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a499eb13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499eb13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499eb13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72f7e032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72f7e032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1b16165a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21b16165a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/>
              <a:t>The role of fundamental science in the new era of AI</a:t>
            </a:r>
            <a:endParaRPr sz="3300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138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01.07.25 @ NKNU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Recipe of “success”</a:t>
            </a:r>
            <a:endParaRPr b="1"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75" y="1316775"/>
            <a:ext cx="3993351" cy="220515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76200" y="4245175"/>
            <a:ext cx="409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Ilya Sutskever’s keynote speech at NeurIPs 2024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(co-founder and chief scientist at OpenAI)</a:t>
            </a:r>
            <a:endParaRPr sz="1200"/>
          </a:p>
        </p:txBody>
      </p:sp>
      <p:grpSp>
        <p:nvGrpSpPr>
          <p:cNvPr id="162" name="Google Shape;162;p22"/>
          <p:cNvGrpSpPr/>
          <p:nvPr/>
        </p:nvGrpSpPr>
        <p:grpSpPr>
          <a:xfrm>
            <a:off x="4480825" y="1150075"/>
            <a:ext cx="4594123" cy="3601350"/>
            <a:chOff x="4480825" y="1150075"/>
            <a:chExt cx="4594123" cy="3601350"/>
          </a:xfrm>
        </p:grpSpPr>
        <p:pic>
          <p:nvPicPr>
            <p:cNvPr id="163" name="Google Shape;163;p22"/>
            <p:cNvPicPr preferRelativeResize="0"/>
            <p:nvPr/>
          </p:nvPicPr>
          <p:blipFill rotWithShape="1">
            <a:blip r:embed="rId4">
              <a:alphaModFix/>
            </a:blip>
            <a:srcRect l="5877" t="4890" r="4796" b="7780"/>
            <a:stretch/>
          </p:blipFill>
          <p:spPr>
            <a:xfrm>
              <a:off x="4480825" y="1150075"/>
              <a:ext cx="4594123" cy="252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22"/>
            <p:cNvSpPr txBox="1"/>
            <p:nvPr/>
          </p:nvSpPr>
          <p:spPr>
            <a:xfrm>
              <a:off x="5259425" y="4382125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Demis Hassabis’s Nobel lecture 2024</a:t>
              </a:r>
              <a:endParaRPr sz="1200"/>
            </a:p>
          </p:txBody>
        </p:sp>
      </p:grpSp>
      <p:grpSp>
        <p:nvGrpSpPr>
          <p:cNvPr id="165" name="Google Shape;165;p22"/>
          <p:cNvGrpSpPr/>
          <p:nvPr/>
        </p:nvGrpSpPr>
        <p:grpSpPr>
          <a:xfrm>
            <a:off x="2588650" y="1758600"/>
            <a:ext cx="1944090" cy="978900"/>
            <a:chOff x="2588650" y="1758600"/>
            <a:chExt cx="1944090" cy="978900"/>
          </a:xfrm>
        </p:grpSpPr>
        <p:sp>
          <p:nvSpPr>
            <p:cNvPr id="166" name="Google Shape;166;p22"/>
            <p:cNvSpPr txBox="1"/>
            <p:nvPr/>
          </p:nvSpPr>
          <p:spPr>
            <a:xfrm>
              <a:off x="2824100" y="1758600"/>
              <a:ext cx="122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data (</a:t>
              </a:r>
              <a:r>
                <a:rPr lang="en" sz="1800" i="1">
                  <a:solidFill>
                    <a:schemeClr val="dk1"/>
                  </a:solidFill>
                </a:rPr>
                <a:t>x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67" name="Google Shape;167;p22"/>
            <p:cNvSpPr txBox="1"/>
            <p:nvPr/>
          </p:nvSpPr>
          <p:spPr>
            <a:xfrm>
              <a:off x="3309340" y="2063400"/>
              <a:ext cx="122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model (</a:t>
              </a:r>
              <a:r>
                <a:rPr lang="en" sz="1800" i="1">
                  <a:solidFill>
                    <a:schemeClr val="dk1"/>
                  </a:solidFill>
                </a:rPr>
                <a:t>F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68" name="Google Shape;168;p22"/>
            <p:cNvSpPr txBox="1"/>
            <p:nvPr/>
          </p:nvSpPr>
          <p:spPr>
            <a:xfrm>
              <a:off x="2588650" y="2368200"/>
              <a:ext cx="161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prediction (</a:t>
              </a:r>
              <a:r>
                <a:rPr lang="en" sz="1800" i="1">
                  <a:solidFill>
                    <a:schemeClr val="dk1"/>
                  </a:solidFill>
                </a:rPr>
                <a:t>y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69" name="Google Shape;169;p22"/>
          <p:cNvGrpSpPr/>
          <p:nvPr/>
        </p:nvGrpSpPr>
        <p:grpSpPr>
          <a:xfrm>
            <a:off x="4441424" y="3598125"/>
            <a:ext cx="5316900" cy="369300"/>
            <a:chOff x="4441424" y="3598125"/>
            <a:chExt cx="5316900" cy="369300"/>
          </a:xfrm>
        </p:grpSpPr>
        <p:sp>
          <p:nvSpPr>
            <p:cNvPr id="170" name="Google Shape;170;p22"/>
            <p:cNvSpPr txBox="1"/>
            <p:nvPr/>
          </p:nvSpPr>
          <p:spPr>
            <a:xfrm>
              <a:off x="4441424" y="3598125"/>
              <a:ext cx="188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parameters (</a:t>
              </a:r>
              <a:r>
                <a:rPr lang="en" sz="1800" i="1">
                  <a:solidFill>
                    <a:schemeClr val="dk1"/>
                  </a:solidFill>
                </a:rPr>
                <a:t>θ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1" name="Google Shape;171;p22"/>
            <p:cNvSpPr txBox="1"/>
            <p:nvPr/>
          </p:nvSpPr>
          <p:spPr>
            <a:xfrm>
              <a:off x="6194024" y="3598125"/>
              <a:ext cx="188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objective (</a:t>
              </a:r>
              <a:r>
                <a:rPr lang="en" sz="1800" i="1">
                  <a:solidFill>
                    <a:schemeClr val="dk1"/>
                  </a:solidFill>
                </a:rPr>
                <a:t>L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prediction (</a:t>
              </a:r>
              <a:r>
                <a:rPr lang="en" sz="1800" i="1">
                  <a:solidFill>
                    <a:schemeClr val="dk1"/>
                  </a:solidFill>
                </a:rPr>
                <a:t>y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7870424" y="3598125"/>
              <a:ext cx="188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data (</a:t>
              </a:r>
              <a:r>
                <a:rPr lang="en" sz="1800" i="1">
                  <a:solidFill>
                    <a:schemeClr val="dk1"/>
                  </a:solidFill>
                </a:rPr>
                <a:t>x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model (</a:t>
              </a:r>
              <a:r>
                <a:rPr lang="en" sz="1800" i="1">
                  <a:solidFill>
                    <a:schemeClr val="dk1"/>
                  </a:solidFill>
                </a:rPr>
                <a:t>F</a:t>
              </a:r>
              <a:r>
                <a:rPr lang="en" sz="1800">
                  <a:solidFill>
                    <a:schemeClr val="dk1"/>
                  </a:solidFill>
                </a:rPr>
                <a:t>)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311700" y="54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data (</a:t>
            </a:r>
            <a:r>
              <a:rPr lang="en" i="1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) → ‘model’ (</a:t>
            </a:r>
            <a:r>
              <a:rPr lang="en" i="1">
                <a:solidFill>
                  <a:schemeClr val="dk1"/>
                </a:solidFill>
              </a:rPr>
              <a:t>F</a:t>
            </a:r>
            <a:r>
              <a:rPr lang="en">
                <a:solidFill>
                  <a:schemeClr val="dk1"/>
                </a:solidFill>
              </a:rPr>
              <a:t>) → learning (update </a:t>
            </a:r>
            <a:r>
              <a:rPr lang="en" i="1">
                <a:solidFill>
                  <a:schemeClr val="dk1"/>
                </a:solidFill>
              </a:rPr>
              <a:t>θ</a:t>
            </a:r>
            <a:r>
              <a:rPr lang="en">
                <a:solidFill>
                  <a:schemeClr val="dk1"/>
                </a:solidFill>
              </a:rPr>
              <a:t> with respect to </a:t>
            </a:r>
            <a:r>
              <a:rPr lang="en" i="1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) → prediction (</a:t>
            </a:r>
            <a:r>
              <a:rPr lang="en" i="1">
                <a:solidFill>
                  <a:schemeClr val="dk1"/>
                </a:solidFill>
              </a:rPr>
              <a:t>y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ML challenges scientific research, in some sense</a:t>
            </a:r>
            <a:endParaRPr b="1"/>
          </a:p>
        </p:txBody>
      </p:sp>
      <p:sp>
        <p:nvSpPr>
          <p:cNvPr id="180" name="Google Shape;18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 rotWithShape="1">
          <a:blip r:embed="rId3">
            <a:alphaModFix/>
          </a:blip>
          <a:srcRect t="12064"/>
          <a:stretch/>
        </p:blipFill>
        <p:spPr>
          <a:xfrm>
            <a:off x="1095750" y="706638"/>
            <a:ext cx="6952499" cy="211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>
            <a:off x="3701482" y="2673625"/>
            <a:ext cx="4026300" cy="1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graphicFrame>
        <p:nvGraphicFramePr>
          <p:cNvPr id="183" name="Google Shape;183;p23"/>
          <p:cNvGraphicFramePr/>
          <p:nvPr/>
        </p:nvGraphicFramePr>
        <p:xfrm>
          <a:off x="1043675" y="3211950"/>
          <a:ext cx="7181200" cy="1280070"/>
        </p:xfrm>
        <a:graphic>
          <a:graphicData uri="http://schemas.openxmlformats.org/drawingml/2006/table">
            <a:tbl>
              <a:tblPr>
                <a:noFill/>
                <a:tableStyleId>{896A3A27-BECE-4561-A5BB-DB973C2D836B}</a:tableStyleId>
              </a:tblPr>
              <a:tblGrid>
                <a:gridCol w="2207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1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990000"/>
                          </a:solidFill>
                        </a:rPr>
                        <a:t>Machine learning</a:t>
                      </a:r>
                      <a:endParaRPr sz="1600" b="1">
                        <a:solidFill>
                          <a:srgbClr val="99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1155CC"/>
                          </a:solidFill>
                        </a:rPr>
                        <a:t>Natural science</a:t>
                      </a:r>
                      <a:endParaRPr sz="1600" b="1">
                        <a:solidFill>
                          <a:srgbClr val="1155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What “exists”?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990000"/>
                          </a:solidFill>
                        </a:rPr>
                        <a:t>Data</a:t>
                      </a:r>
                      <a:endParaRPr sz="1600">
                        <a:solidFill>
                          <a:srgbClr val="99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1155CC"/>
                          </a:solidFill>
                        </a:rPr>
                        <a:t>Latent structure</a:t>
                      </a:r>
                      <a:endParaRPr sz="1600">
                        <a:solidFill>
                          <a:srgbClr val="1155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What is “success”?</a:t>
                      </a:r>
                      <a:endParaRPr sz="16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990000"/>
                          </a:solidFill>
                        </a:rPr>
                        <a:t>Accurate model</a:t>
                      </a:r>
                      <a:endParaRPr sz="1600">
                        <a:solidFill>
                          <a:srgbClr val="99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1155CC"/>
                          </a:solidFill>
                        </a:rPr>
                        <a:t>Understanding</a:t>
                      </a:r>
                      <a:endParaRPr sz="1600">
                        <a:solidFill>
                          <a:srgbClr val="1155C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/>
              <a:t>Would science be left out if not joining? An existential crisis?</a:t>
            </a:r>
            <a:endParaRPr sz="2320" b="1"/>
          </a:p>
        </p:txBody>
      </p:sp>
      <p:sp>
        <p:nvSpPr>
          <p:cNvPr id="189" name="Google Shape;189;p24"/>
          <p:cNvSpPr txBox="1"/>
          <p:nvPr/>
        </p:nvSpPr>
        <p:spPr>
          <a:xfrm>
            <a:off x="2868000" y="3650100"/>
            <a:ext cx="5427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“Progress in science depends on new techniques, new discoveries and new ideas, probably in that order.”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– Sydney Brenner </a:t>
            </a:r>
            <a:r>
              <a:rPr lang="en"/>
              <a:t>(1927-2019)</a:t>
            </a: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540300" y="771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en" sz="2000">
                <a:solidFill>
                  <a:schemeClr val="dk1"/>
                </a:solidFill>
              </a:rPr>
              <a:t>Yes and No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1"/>
          </p:nvPr>
        </p:nvSpPr>
        <p:spPr>
          <a:xfrm>
            <a:off x="311700" y="1457275"/>
            <a:ext cx="8520600" cy="22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No to the latter question</a:t>
            </a:r>
            <a:endParaRPr sz="20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ML itself, at the current stage, does not necessarily provide new scientific insights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Yes to the former question</a:t>
            </a:r>
            <a:endParaRPr sz="20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ML serves as a powerful new technique that can help/correct scientific progress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Applying ML as an automation tool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Enforcing scientifically interpretable ML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ML application to scientific research</a:t>
            </a:r>
            <a:endParaRPr b="1"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851" y="1832400"/>
            <a:ext cx="4986300" cy="25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Application case 1: Alphafold</a:t>
            </a:r>
            <a:endParaRPr b="1"/>
          </a:p>
        </p:txBody>
      </p:sp>
      <p:sp>
        <p:nvSpPr>
          <p:cNvPr id="206" name="Google Shape;206;p26"/>
          <p:cNvSpPr txBox="1">
            <a:spLocks noGrp="1"/>
          </p:cNvSpPr>
          <p:nvPr>
            <p:ph type="body" idx="1"/>
          </p:nvPr>
        </p:nvSpPr>
        <p:spPr>
          <a:xfrm>
            <a:off x="6767350" y="1152475"/>
            <a:ext cx="2269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Data: protein database (PDB)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Model: “evoformer”, an attention-based neural network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Objective: predict protein structure given the sequence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207" name="Google Shape;207;p26"/>
          <p:cNvGrpSpPr/>
          <p:nvPr/>
        </p:nvGrpSpPr>
        <p:grpSpPr>
          <a:xfrm>
            <a:off x="121325" y="706600"/>
            <a:ext cx="6467323" cy="4143148"/>
            <a:chOff x="121325" y="706600"/>
            <a:chExt cx="6467323" cy="4143148"/>
          </a:xfrm>
        </p:grpSpPr>
        <p:pic>
          <p:nvPicPr>
            <p:cNvPr id="208" name="Google Shape;20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1325" y="706600"/>
              <a:ext cx="6467323" cy="4143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6"/>
            <p:cNvSpPr/>
            <p:nvPr/>
          </p:nvSpPr>
          <p:spPr>
            <a:xfrm>
              <a:off x="427325" y="2315350"/>
              <a:ext cx="69900" cy="27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98250" y="2691175"/>
            <a:ext cx="6607500" cy="22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0" y="48006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Jumper, John, et al. "Highly accurate protein structure prediction with AlphaFold." nature 596.7873 (2021): 583-589.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Application case 2: Behavioral tracking</a:t>
            </a:r>
            <a:endParaRPr b="1"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00" y="645500"/>
            <a:ext cx="3708533" cy="19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4682" y="645500"/>
            <a:ext cx="2805218" cy="19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5025" y="2626125"/>
            <a:ext cx="3936550" cy="22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>
            <a:spLocks noGrp="1"/>
          </p:cNvSpPr>
          <p:nvPr>
            <p:ph type="body" idx="1"/>
          </p:nvPr>
        </p:nvSpPr>
        <p:spPr>
          <a:xfrm>
            <a:off x="6767350" y="1152475"/>
            <a:ext cx="2269500" cy="37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Data: labeled animal postures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Model: convolution neural network (ResNet)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Objective: reliable tracking of posture that agree with human labels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0" y="48006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Mathis, A, et al. "DeepLabCut: markerless pose estimation of user-defined body parts with deep learning." Nature neuro. 2018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Application case 3: Black hole reconstruction</a:t>
            </a:r>
            <a:endParaRPr b="1"/>
          </a:p>
        </p:txBody>
      </p:sp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00" y="2647950"/>
            <a:ext cx="5508025" cy="20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6730375" y="619075"/>
            <a:ext cx="2413500" cy="4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Data: top: very long baseline interferometer (VLBI); bottom: Laser Interferometer Gravitational-Wave Observatory (LIGO)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Model: top: dictionary learning; bottom: neural posterior estimation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Objective: more robust, interpretable posterior inference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33" name="Google Shape;233;p28"/>
          <p:cNvGrpSpPr/>
          <p:nvPr/>
        </p:nvGrpSpPr>
        <p:grpSpPr>
          <a:xfrm>
            <a:off x="1066800" y="651775"/>
            <a:ext cx="4736624" cy="1919975"/>
            <a:chOff x="152400" y="651775"/>
            <a:chExt cx="4736624" cy="1919975"/>
          </a:xfrm>
        </p:grpSpPr>
        <p:pic>
          <p:nvPicPr>
            <p:cNvPr id="234" name="Google Shape;234;p28"/>
            <p:cNvPicPr preferRelativeResize="0"/>
            <p:nvPr/>
          </p:nvPicPr>
          <p:blipFill rotWithShape="1">
            <a:blip r:embed="rId4">
              <a:alphaModFix/>
            </a:blip>
            <a:srcRect r="35077"/>
            <a:stretch/>
          </p:blipFill>
          <p:spPr>
            <a:xfrm>
              <a:off x="152400" y="651775"/>
              <a:ext cx="4270625" cy="19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8"/>
            <p:cNvPicPr preferRelativeResize="0"/>
            <p:nvPr/>
          </p:nvPicPr>
          <p:blipFill rotWithShape="1">
            <a:blip r:embed="rId4">
              <a:alphaModFix/>
            </a:blip>
            <a:srcRect l="92915"/>
            <a:stretch/>
          </p:blipFill>
          <p:spPr>
            <a:xfrm>
              <a:off x="4423024" y="651775"/>
              <a:ext cx="466001" cy="1919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28"/>
          <p:cNvSpPr txBox="1"/>
          <p:nvPr/>
        </p:nvSpPr>
        <p:spPr>
          <a:xfrm>
            <a:off x="0" y="4648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Medeiros, Lia, et al. "The image of the M87 black hole reconstructed with PRIMO." The Astrophysical Journal Letters. (2023)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Dax, M, et al. "Neural importance sampling for rapid and reliable gravitational-wave inference." Physical Review Letters. (2023)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Application case 4: ‘Science-constrained’ models</a:t>
            </a:r>
            <a:endParaRPr b="1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0" y="1322700"/>
            <a:ext cx="4269450" cy="28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14975" y="946925"/>
            <a:ext cx="44694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Comparing artificial nets to biological nets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44" name="Google Shape;244;p29"/>
          <p:cNvGrpSpPr/>
          <p:nvPr/>
        </p:nvGrpSpPr>
        <p:grpSpPr>
          <a:xfrm>
            <a:off x="4815575" y="946925"/>
            <a:ext cx="4469400" cy="3182767"/>
            <a:chOff x="4815575" y="946925"/>
            <a:chExt cx="4469400" cy="3182767"/>
          </a:xfrm>
        </p:grpSpPr>
        <p:pic>
          <p:nvPicPr>
            <p:cNvPr id="245" name="Google Shape;24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9075" y="1480126"/>
              <a:ext cx="4111800" cy="2649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9"/>
            <p:cNvSpPr txBox="1"/>
            <p:nvPr/>
          </p:nvSpPr>
          <p:spPr>
            <a:xfrm>
              <a:off x="4815575" y="946925"/>
              <a:ext cx="4469400" cy="6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Physics-informed neural network (PINN)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247" name="Google Shape;2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0" y="4495800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Yamins, D, et al. "Performance-optimized hierarchical models predict neural responses in higher visual cortex." PNAS. 2014</a:t>
            </a:r>
            <a:endParaRPr sz="1200"/>
          </a:p>
        </p:txBody>
      </p:sp>
      <p:sp>
        <p:nvSpPr>
          <p:cNvPr id="249" name="Google Shape;249;p29"/>
          <p:cNvSpPr txBox="1"/>
          <p:nvPr/>
        </p:nvSpPr>
        <p:spPr>
          <a:xfrm>
            <a:off x="4572000" y="4495800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Karniadakis, G, et al. "Physics-informed machine learning." Nature Reviews Physics 3.6. 2021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Intermediate summary</a:t>
            </a:r>
            <a:endParaRPr b="1"/>
          </a:p>
        </p:txBody>
      </p:sp>
      <p:sp>
        <p:nvSpPr>
          <p:cNvPr id="256" name="Google Shape;25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What is ML – it is </a:t>
            </a:r>
            <a:r>
              <a:rPr lang="en" sz="2000" i="1" u="sng">
                <a:solidFill>
                  <a:schemeClr val="dk1"/>
                </a:solidFill>
              </a:rPr>
              <a:t>not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Empowering scientific research with ML tools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may not be science, but it is a powerful and and indispensable tool for scientific research, particularly when specific criteria are met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Two main types of application: (1) an intelligent way to automate scientific method, (2) an approach to reveal scientific insights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57" name="Google Shape;25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/>
          <p:nvPr/>
        </p:nvSpPr>
        <p:spPr>
          <a:xfrm>
            <a:off x="0" y="3893252"/>
            <a:ext cx="9155400" cy="572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1"/>
          <p:cNvSpPr/>
          <p:nvPr/>
        </p:nvSpPr>
        <p:spPr>
          <a:xfrm>
            <a:off x="0" y="2521653"/>
            <a:ext cx="9155400" cy="118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1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Outline</a:t>
            </a:r>
            <a:endParaRPr b="1"/>
          </a:p>
        </p:txBody>
      </p:sp>
      <p:sp>
        <p:nvSpPr>
          <p:cNvPr id="266" name="Google Shape;26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What is ML – it is </a:t>
            </a:r>
            <a:r>
              <a:rPr lang="en" sz="2000" i="1" u="sng">
                <a:solidFill>
                  <a:schemeClr val="dk1"/>
                </a:solidFill>
              </a:rPr>
              <a:t>not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Empowering scientific research with ML tools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</a:t>
            </a:r>
            <a:r>
              <a:rPr lang="en" sz="2000" i="1" u="sng">
                <a:solidFill>
                  <a:schemeClr val="dk1"/>
                </a:solidFill>
              </a:rPr>
              <a:t>is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 – it thrives on science, past and future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Studying ML with a scientific perspective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Concluding remarks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67" name="Google Shape;26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 quick survey…</a:t>
            </a:r>
            <a:endParaRPr b="1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50300" y="1228675"/>
            <a:ext cx="824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Which of the following is a better model of the world?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" sz="1800">
                <a:solidFill>
                  <a:schemeClr val="dk1"/>
                </a:solidFill>
              </a:rPr>
              <a:t>A simple model that we can “understand”, and it predicts 90% of the events correctly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" sz="1800">
                <a:solidFill>
                  <a:schemeClr val="dk1"/>
                </a:solidFill>
              </a:rPr>
              <a:t>A complex model that forms a “black box”, but predicts 99% of the events correctly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Hopfield model for neural and physical computing system</a:t>
            </a:r>
            <a:r>
              <a:rPr lang="en" sz="1400">
                <a:solidFill>
                  <a:schemeClr val="dk1"/>
                </a:solidFill>
              </a:rPr>
              <a:t> (1982)</a:t>
            </a: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Boltzmann machine for brain learning </a:t>
            </a:r>
            <a:r>
              <a:rPr lang="en" sz="1400">
                <a:solidFill>
                  <a:schemeClr val="dk1"/>
                </a:solidFill>
              </a:rPr>
              <a:t>(1985)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Convolution net from receptive fields in neuroscience</a:t>
            </a:r>
            <a:r>
              <a:rPr lang="en" sz="1400">
                <a:solidFill>
                  <a:schemeClr val="dk1"/>
                </a:solidFill>
              </a:rPr>
              <a:t> (1989)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Diffusion models from nonequilibrium physics</a:t>
            </a:r>
            <a:r>
              <a:rPr lang="en" sz="1400">
                <a:solidFill>
                  <a:schemeClr val="dk1"/>
                </a:solidFill>
              </a:rPr>
              <a:t> (2000s)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Reinforcement learning from cognitive science</a:t>
            </a:r>
            <a:r>
              <a:rPr lang="en" sz="1400">
                <a:solidFill>
                  <a:schemeClr val="dk1"/>
                </a:solidFill>
              </a:rPr>
              <a:t> (1980s)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ML is rooted in science</a:t>
            </a:r>
            <a:endParaRPr b="1"/>
          </a:p>
        </p:txBody>
      </p:sp>
      <p:pic>
        <p:nvPicPr>
          <p:cNvPr id="274" name="Google Shape;2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1025" y="614325"/>
            <a:ext cx="7210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872" y="1408422"/>
            <a:ext cx="929900" cy="8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6250" y="2064500"/>
            <a:ext cx="1753025" cy="7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 rotWithShape="1">
          <a:blip r:embed="rId6">
            <a:alphaModFix/>
          </a:blip>
          <a:srcRect l="7136" r="8403" b="19185"/>
          <a:stretch/>
        </p:blipFill>
        <p:spPr>
          <a:xfrm>
            <a:off x="6262075" y="2903100"/>
            <a:ext cx="1753024" cy="94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5200" y="3993350"/>
            <a:ext cx="2408390" cy="8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445000" y="610797"/>
            <a:ext cx="7734600" cy="8247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32"/>
          <p:cNvGrpSpPr/>
          <p:nvPr/>
        </p:nvGrpSpPr>
        <p:grpSpPr>
          <a:xfrm>
            <a:off x="348750" y="1939900"/>
            <a:ext cx="8312475" cy="3269400"/>
            <a:chOff x="348750" y="1939900"/>
            <a:chExt cx="8312475" cy="3269400"/>
          </a:xfrm>
        </p:grpSpPr>
        <p:sp>
          <p:nvSpPr>
            <p:cNvPr id="282" name="Google Shape;282;p32"/>
            <p:cNvSpPr/>
            <p:nvPr/>
          </p:nvSpPr>
          <p:spPr>
            <a:xfrm>
              <a:off x="348750" y="2284661"/>
              <a:ext cx="7252800" cy="2765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071825" y="1939900"/>
              <a:ext cx="1589400" cy="3269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Short divergent for my scientific hero – Hopfield</a:t>
            </a:r>
            <a:endParaRPr b="1"/>
          </a:p>
        </p:txBody>
      </p:sp>
      <p:pic>
        <p:nvPicPr>
          <p:cNvPr id="289" name="Google Shape;2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1822" y="812912"/>
            <a:ext cx="2812950" cy="351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6" y="2799325"/>
            <a:ext cx="6262568" cy="17241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3" name="Google Shape;293;p33"/>
          <p:cNvSpPr txBox="1"/>
          <p:nvPr/>
        </p:nvSpPr>
        <p:spPr>
          <a:xfrm>
            <a:off x="198850" y="863675"/>
            <a:ext cx="5547900" cy="1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Bell Labs (1954-1964)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Princeton University (Physics, 1964–1980)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Caltech (Chemistry and Biology, 1980–1997)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Princeton (1997–), Professor of Molecular Biology at Princeton Neuroscience Institute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High-level idea of the Hopfield network</a:t>
            </a:r>
            <a:endParaRPr b="1"/>
          </a:p>
        </p:txBody>
      </p:sp>
      <p:sp>
        <p:nvSpPr>
          <p:cNvPr id="299" name="Google Shape;29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00" name="Google Shape;3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21700"/>
            <a:ext cx="6101850" cy="4059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34"/>
          <p:cNvGrpSpPr/>
          <p:nvPr/>
        </p:nvGrpSpPr>
        <p:grpSpPr>
          <a:xfrm>
            <a:off x="6342200" y="1381075"/>
            <a:ext cx="4090300" cy="3151800"/>
            <a:chOff x="6342200" y="1076275"/>
            <a:chExt cx="4090300" cy="3151800"/>
          </a:xfrm>
        </p:grpSpPr>
        <p:sp>
          <p:nvSpPr>
            <p:cNvPr id="302" name="Google Shape;302;p34"/>
            <p:cNvSpPr txBox="1"/>
            <p:nvPr/>
          </p:nvSpPr>
          <p:spPr>
            <a:xfrm>
              <a:off x="6432600" y="1076275"/>
              <a:ext cx="3999900" cy="315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Char char="●"/>
              </a:pPr>
              <a:r>
                <a:rPr lang="en">
                  <a:solidFill>
                    <a:srgbClr val="595959"/>
                  </a:solidFill>
                </a:rPr>
                <a:t>Learning rule</a:t>
              </a:r>
              <a:endParaRPr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Char char="●"/>
              </a:pPr>
              <a:r>
                <a:rPr lang="en">
                  <a:solidFill>
                    <a:srgbClr val="595959"/>
                  </a:solidFill>
                </a:rPr>
                <a:t>Neural dynamics</a:t>
              </a:r>
              <a:endParaRPr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Char char="●"/>
              </a:pPr>
              <a:r>
                <a:rPr lang="en">
                  <a:solidFill>
                    <a:srgbClr val="595959"/>
                  </a:solidFill>
                </a:rPr>
                <a:t>Energy function</a:t>
              </a:r>
              <a:endParaRPr>
                <a:solidFill>
                  <a:srgbClr val="595959"/>
                </a:solidFill>
              </a:endParaRPr>
            </a:p>
          </p:txBody>
        </p:sp>
        <p:pic>
          <p:nvPicPr>
            <p:cNvPr id="303" name="Google Shape;303;p34"/>
            <p:cNvPicPr preferRelativeResize="0"/>
            <p:nvPr/>
          </p:nvPicPr>
          <p:blipFill rotWithShape="1">
            <a:blip r:embed="rId4">
              <a:alphaModFix/>
            </a:blip>
            <a:srcRect t="19399" b="39412"/>
            <a:stretch/>
          </p:blipFill>
          <p:spPr>
            <a:xfrm>
              <a:off x="6418400" y="2270229"/>
              <a:ext cx="3966579" cy="1145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34"/>
            <p:cNvPicPr preferRelativeResize="0"/>
            <p:nvPr/>
          </p:nvPicPr>
          <p:blipFill rotWithShape="1">
            <a:blip r:embed="rId4">
              <a:alphaModFix/>
            </a:blip>
            <a:srcRect t="67856" r="13239" b="19660"/>
            <a:stretch/>
          </p:blipFill>
          <p:spPr>
            <a:xfrm>
              <a:off x="6342200" y="3745075"/>
              <a:ext cx="3966575" cy="40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32600" y="1421625"/>
              <a:ext cx="2085324" cy="49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34"/>
          <p:cNvSpPr/>
          <p:nvPr/>
        </p:nvSpPr>
        <p:spPr>
          <a:xfrm>
            <a:off x="6339800" y="820850"/>
            <a:ext cx="2619900" cy="3936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Blackboard and demo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“More is different”, in action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There is more to the network then its individual parts (emergence)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Memory is stored in the pattern of connectivity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Computation through dynamics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800">
                <a:solidFill>
                  <a:schemeClr val="dk1"/>
                </a:solidFill>
              </a:rPr>
              <a:t>The concept of a neural state-space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Trajectory and flow are the computation (an “energy landscape” view)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xfrm>
            <a:off x="0" y="-12175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Profound implications of the Hopfield network </a:t>
            </a:r>
            <a:endParaRPr b="1"/>
          </a:p>
        </p:txBody>
      </p:sp>
      <p:sp>
        <p:nvSpPr>
          <p:cNvPr id="313" name="Google Shape;31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>
            <a:spLocks noGrp="1"/>
          </p:cNvSpPr>
          <p:nvPr>
            <p:ph type="title"/>
          </p:nvPr>
        </p:nvSpPr>
        <p:spPr>
          <a:xfrm>
            <a:off x="0" y="-12175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 intricate integration of scientific disciplines </a:t>
            </a:r>
            <a:endParaRPr b="1"/>
          </a:p>
        </p:txBody>
      </p:sp>
      <p:sp>
        <p:nvSpPr>
          <p:cNvPr id="319" name="Google Shape;319;p36"/>
          <p:cNvSpPr txBox="1">
            <a:spLocks noGrp="1"/>
          </p:cNvSpPr>
          <p:nvPr>
            <p:ph type="body" idx="1"/>
          </p:nvPr>
        </p:nvSpPr>
        <p:spPr>
          <a:xfrm>
            <a:off x="311700" y="771475"/>
            <a:ext cx="8520600" cy="14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Biology: all-or-none rule of neurons and the synaptic leaning rule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Physics: energy function (Lyapunov function of a dynamical system)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Chemistry: reaction kinetics and Arrhenius law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Extension to modern machine learning…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0" name="Google Shape;32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321" name="Google Shape;321;p36"/>
          <p:cNvGrpSpPr/>
          <p:nvPr/>
        </p:nvGrpSpPr>
        <p:grpSpPr>
          <a:xfrm>
            <a:off x="1381025" y="2335750"/>
            <a:ext cx="7178550" cy="2521775"/>
            <a:chOff x="1381025" y="2335750"/>
            <a:chExt cx="7178550" cy="2521775"/>
          </a:xfrm>
        </p:grpSpPr>
        <p:sp>
          <p:nvSpPr>
            <p:cNvPr id="322" name="Google Shape;322;p36"/>
            <p:cNvSpPr txBox="1"/>
            <p:nvPr/>
          </p:nvSpPr>
          <p:spPr>
            <a:xfrm>
              <a:off x="4849175" y="2933275"/>
              <a:ext cx="3710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Hopfield: “The science which advances technology is the science that gets done for curiosity’s sake much earlier”</a:t>
              </a:r>
              <a:endParaRPr sz="1600"/>
            </a:p>
          </p:txBody>
        </p:sp>
        <p:pic>
          <p:nvPicPr>
            <p:cNvPr id="323" name="Google Shape;323;p36"/>
            <p:cNvPicPr preferRelativeResize="0"/>
            <p:nvPr/>
          </p:nvPicPr>
          <p:blipFill rotWithShape="1">
            <a:blip r:embed="rId3">
              <a:alphaModFix/>
            </a:blip>
            <a:srcRect l="3503" r="4551" b="21426"/>
            <a:stretch/>
          </p:blipFill>
          <p:spPr>
            <a:xfrm>
              <a:off x="1381025" y="2335750"/>
              <a:ext cx="2951039" cy="2521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50" y="1226573"/>
            <a:ext cx="4438850" cy="252007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7"/>
          <p:cNvSpPr txBox="1">
            <a:spLocks noGrp="1"/>
          </p:cNvSpPr>
          <p:nvPr>
            <p:ph type="title"/>
          </p:nvPr>
        </p:nvSpPr>
        <p:spPr>
          <a:xfrm>
            <a:off x="0" y="-12175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Back to modern machine learning – deep learning</a:t>
            </a:r>
            <a:endParaRPr b="1"/>
          </a:p>
        </p:txBody>
      </p:sp>
      <p:sp>
        <p:nvSpPr>
          <p:cNvPr id="336" name="Google Shape;33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337" name="Google Shape;337;p37"/>
          <p:cNvGrpSpPr/>
          <p:nvPr/>
        </p:nvGrpSpPr>
        <p:grpSpPr>
          <a:xfrm>
            <a:off x="4807250" y="1327725"/>
            <a:ext cx="4336650" cy="3264975"/>
            <a:chOff x="4807250" y="1327725"/>
            <a:chExt cx="4336650" cy="3264975"/>
          </a:xfrm>
        </p:grpSpPr>
        <p:pic>
          <p:nvPicPr>
            <p:cNvPr id="338" name="Google Shape;33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07250" y="1327725"/>
              <a:ext cx="4213899" cy="2321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37"/>
            <p:cNvSpPr txBox="1"/>
            <p:nvPr/>
          </p:nvSpPr>
          <p:spPr>
            <a:xfrm>
              <a:off x="4930100" y="4038600"/>
              <a:ext cx="42138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Kaplan, Jared, et al. "Scaling laws for neural language models." arXiv preprint arXiv:2001.08361 (2020).</a:t>
              </a:r>
              <a:endParaRPr sz="1200"/>
            </a:p>
          </p:txBody>
        </p:sp>
      </p:grpSp>
      <p:sp>
        <p:nvSpPr>
          <p:cNvPr id="340" name="Google Shape;340;p37"/>
          <p:cNvSpPr txBox="1"/>
          <p:nvPr/>
        </p:nvSpPr>
        <p:spPr>
          <a:xfrm>
            <a:off x="380675" y="4038600"/>
            <a:ext cx="409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Ilya Sutskever’s keynote speech at NeurIPs 2024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(co-founder and chief scientist at OpenAI)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Neural AI initiatives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Reverse engineering approaches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Physical theory of large models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Physical implementation of computation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Scientific study of ML</a:t>
            </a:r>
            <a:endParaRPr b="1"/>
          </a:p>
        </p:txBody>
      </p:sp>
      <p:sp>
        <p:nvSpPr>
          <p:cNvPr id="347" name="Google Shape;34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pSp>
        <p:nvGrpSpPr>
          <p:cNvPr id="348" name="Google Shape;348;p38"/>
          <p:cNvGrpSpPr/>
          <p:nvPr/>
        </p:nvGrpSpPr>
        <p:grpSpPr>
          <a:xfrm>
            <a:off x="297300" y="793821"/>
            <a:ext cx="8785925" cy="4181128"/>
            <a:chOff x="297300" y="793821"/>
            <a:chExt cx="8785925" cy="4181128"/>
          </a:xfrm>
        </p:grpSpPr>
        <p:pic>
          <p:nvPicPr>
            <p:cNvPr id="349" name="Google Shape;349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10406" y="2724150"/>
              <a:ext cx="4596620" cy="179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7300" y="2497700"/>
              <a:ext cx="3943875" cy="247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9100" y="793821"/>
              <a:ext cx="4034125" cy="16101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“Neuro-AI”</a:t>
            </a:r>
            <a:endParaRPr b="1"/>
          </a:p>
        </p:txBody>
      </p:sp>
      <p:sp>
        <p:nvSpPr>
          <p:cNvPr id="357" name="Google Shape;35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358" name="Google Shape;358;p39"/>
          <p:cNvSpPr txBox="1"/>
          <p:nvPr/>
        </p:nvSpPr>
        <p:spPr>
          <a:xfrm>
            <a:off x="141050" y="585200"/>
            <a:ext cx="44808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Manifold learning in neural state-space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359" name="Google Shape;359;p39"/>
          <p:cNvGrpSpPr/>
          <p:nvPr/>
        </p:nvGrpSpPr>
        <p:grpSpPr>
          <a:xfrm>
            <a:off x="4408250" y="585200"/>
            <a:ext cx="4825500" cy="4402000"/>
            <a:chOff x="4408250" y="585200"/>
            <a:chExt cx="4825500" cy="4402000"/>
          </a:xfrm>
        </p:grpSpPr>
        <p:pic>
          <p:nvPicPr>
            <p:cNvPr id="360" name="Google Shape;36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74325" y="3091250"/>
              <a:ext cx="3348699" cy="189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39"/>
            <p:cNvSpPr txBox="1"/>
            <p:nvPr/>
          </p:nvSpPr>
          <p:spPr>
            <a:xfrm>
              <a:off x="4408250" y="585200"/>
              <a:ext cx="4825500" cy="6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Computation with spiking dynamics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362" name="Google Shape;362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65800" y="1045800"/>
              <a:ext cx="2489349" cy="1895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 l="50997" t="13516" b="10246"/>
          <a:stretch/>
        </p:blipFill>
        <p:spPr>
          <a:xfrm>
            <a:off x="490500" y="3200575"/>
            <a:ext cx="3643575" cy="1856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9"/>
          <p:cNvGrpSpPr/>
          <p:nvPr/>
        </p:nvGrpSpPr>
        <p:grpSpPr>
          <a:xfrm>
            <a:off x="1061450" y="987175"/>
            <a:ext cx="2558128" cy="2089300"/>
            <a:chOff x="1061450" y="987175"/>
            <a:chExt cx="2558128" cy="2089300"/>
          </a:xfrm>
        </p:grpSpPr>
        <p:pic>
          <p:nvPicPr>
            <p:cNvPr id="365" name="Google Shape;365;p39"/>
            <p:cNvPicPr preferRelativeResize="0"/>
            <p:nvPr/>
          </p:nvPicPr>
          <p:blipFill rotWithShape="1">
            <a:blip r:embed="rId5">
              <a:alphaModFix/>
            </a:blip>
            <a:srcRect r="60477"/>
            <a:stretch/>
          </p:blipFill>
          <p:spPr>
            <a:xfrm>
              <a:off x="1143326" y="1024825"/>
              <a:ext cx="2476252" cy="205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39"/>
            <p:cNvSpPr/>
            <p:nvPr/>
          </p:nvSpPr>
          <p:spPr>
            <a:xfrm>
              <a:off x="1061450" y="987175"/>
              <a:ext cx="414300" cy="308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Statistical mechanics of deep learning</a:t>
            </a:r>
            <a:endParaRPr b="1"/>
          </a:p>
        </p:txBody>
      </p:sp>
      <p:pic>
        <p:nvPicPr>
          <p:cNvPr id="372" name="Google Shape;3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125" y="611225"/>
            <a:ext cx="3403751" cy="2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0"/>
          <p:cNvPicPr preferRelativeResize="0"/>
          <p:nvPr/>
        </p:nvPicPr>
        <p:blipFill rotWithShape="1">
          <a:blip r:embed="rId4">
            <a:alphaModFix/>
          </a:blip>
          <a:srcRect b="20127"/>
          <a:stretch/>
        </p:blipFill>
        <p:spPr>
          <a:xfrm>
            <a:off x="335775" y="3059725"/>
            <a:ext cx="8472451" cy="1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375" name="Google Shape;375;p40"/>
          <p:cNvSpPr txBox="1"/>
          <p:nvPr/>
        </p:nvSpPr>
        <p:spPr>
          <a:xfrm>
            <a:off x="0" y="48006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Mehta, Pankaj, et al. "A high-bias, low-variance introduction to machine learning for physicists." Physics reports 810 (2019): 1-124.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Physical implementation of computation</a:t>
            </a:r>
            <a:endParaRPr b="1"/>
          </a:p>
        </p:txBody>
      </p:sp>
      <p:sp>
        <p:nvSpPr>
          <p:cNvPr id="381" name="Google Shape;381;p41"/>
          <p:cNvSpPr txBox="1"/>
          <p:nvPr/>
        </p:nvSpPr>
        <p:spPr>
          <a:xfrm>
            <a:off x="6600075" y="1830700"/>
            <a:ext cx="26394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Other possibilities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The brain!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Soft material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Quantum systems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382" name="Google Shape;38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83" name="Google Shape;383;p41"/>
          <p:cNvSpPr txBox="1"/>
          <p:nvPr/>
        </p:nvSpPr>
        <p:spPr>
          <a:xfrm>
            <a:off x="0" y="472440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Wright, Logan G., et al. "Deep physical neural networks trained with backpropagation." Nature 601.7894 (2022): 549-555.</a:t>
            </a:r>
            <a:endParaRPr sz="1200"/>
          </a:p>
        </p:txBody>
      </p:sp>
      <p:grpSp>
        <p:nvGrpSpPr>
          <p:cNvPr id="384" name="Google Shape;384;p41"/>
          <p:cNvGrpSpPr/>
          <p:nvPr/>
        </p:nvGrpSpPr>
        <p:grpSpPr>
          <a:xfrm>
            <a:off x="-76200" y="815500"/>
            <a:ext cx="6557374" cy="3667303"/>
            <a:chOff x="0" y="815500"/>
            <a:chExt cx="6557374" cy="3667303"/>
          </a:xfrm>
        </p:grpSpPr>
        <p:pic>
          <p:nvPicPr>
            <p:cNvPr id="385" name="Google Shape;38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0025" y="815500"/>
              <a:ext cx="6407349" cy="36673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41"/>
            <p:cNvSpPr/>
            <p:nvPr/>
          </p:nvSpPr>
          <p:spPr>
            <a:xfrm>
              <a:off x="0" y="831350"/>
              <a:ext cx="3582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76200" y="3269750"/>
              <a:ext cx="358200" cy="250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0" y="2926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do we mean by AI?</a:t>
            </a:r>
            <a:endParaRPr b="1"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3456"/>
          <a:stretch/>
        </p:blipFill>
        <p:spPr>
          <a:xfrm>
            <a:off x="311700" y="1052900"/>
            <a:ext cx="3826450" cy="36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444850" y="1403925"/>
            <a:ext cx="44865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AI: Exhibiting “intelligence” in computing machines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Traditionally, AI has been approached in various ways, including logic, symbolic reasoning, and rule-based expert systems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recent years, we mostly focus on the “</a:t>
            </a:r>
            <a:r>
              <a:rPr lang="en" sz="1800" u="sng">
                <a:solidFill>
                  <a:schemeClr val="dk1"/>
                </a:solidFill>
              </a:rPr>
              <a:t>machine learning</a:t>
            </a:r>
            <a:r>
              <a:rPr lang="en" sz="1800">
                <a:solidFill>
                  <a:schemeClr val="dk1"/>
                </a:solidFill>
              </a:rPr>
              <a:t>” approach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Intermediate summary</a:t>
            </a:r>
            <a:endParaRPr b="1"/>
          </a:p>
        </p:txBody>
      </p:sp>
      <p:sp>
        <p:nvSpPr>
          <p:cNvPr id="394" name="Google Shape;394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</a:t>
            </a:r>
            <a:r>
              <a:rPr lang="en" sz="2000" i="1" u="sng">
                <a:solidFill>
                  <a:schemeClr val="dk1"/>
                </a:solidFill>
              </a:rPr>
              <a:t>is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 – it thrives on science, past and future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Studying ML with a scientific perspective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historically comes from curiosity-driven basic research, and this progress would likely continue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It is important to study the “black box” through scientific methods, whether analytic, empirical, or reverse engineering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95" name="Google Shape;39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Revisiting the question</a:t>
            </a:r>
            <a:endParaRPr b="1"/>
          </a:p>
        </p:txBody>
      </p:sp>
      <p:sp>
        <p:nvSpPr>
          <p:cNvPr id="401" name="Google Shape;401;p43"/>
          <p:cNvSpPr txBox="1">
            <a:spLocks noGrp="1"/>
          </p:cNvSpPr>
          <p:nvPr>
            <p:ph type="body" idx="1"/>
          </p:nvPr>
        </p:nvSpPr>
        <p:spPr>
          <a:xfrm>
            <a:off x="387900" y="1152475"/>
            <a:ext cx="833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Which of the following is a better model of the world?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" sz="1800">
                <a:solidFill>
                  <a:schemeClr val="dk1"/>
                </a:solidFill>
              </a:rPr>
              <a:t>A simple model that we can “understand”, and it predicts 90% of the events correctly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" sz="1800">
                <a:solidFill>
                  <a:schemeClr val="dk1"/>
                </a:solidFill>
              </a:rPr>
              <a:t>A complex model that forms a “black box”, but predicts 99% of the events correctly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02" name="Google Shape;40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Demonstration of a simple (linear) method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‘Deep’ neural networks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Opening the black box</a:t>
            </a:r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Talk is cheap. Show me the code!</a:t>
            </a:r>
            <a:endParaRPr b="1"/>
          </a:p>
        </p:txBody>
      </p:sp>
      <p:pic>
        <p:nvPicPr>
          <p:cNvPr id="409" name="Google Shape;409;p44"/>
          <p:cNvPicPr preferRelativeResize="0"/>
          <p:nvPr/>
        </p:nvPicPr>
        <p:blipFill rotWithShape="1">
          <a:blip r:embed="rId3">
            <a:alphaModFix/>
          </a:blip>
          <a:srcRect r="48699"/>
          <a:stretch/>
        </p:blipFill>
        <p:spPr>
          <a:xfrm>
            <a:off x="5527525" y="1662725"/>
            <a:ext cx="2799775" cy="31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4"/>
          <p:cNvPicPr preferRelativeResize="0"/>
          <p:nvPr/>
        </p:nvPicPr>
        <p:blipFill rotWithShape="1">
          <a:blip r:embed="rId4">
            <a:alphaModFix/>
          </a:blip>
          <a:srcRect l="54594" t="10557" b="11469"/>
          <a:stretch/>
        </p:blipFill>
        <p:spPr>
          <a:xfrm>
            <a:off x="978950" y="2618350"/>
            <a:ext cx="2757674" cy="17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/>
          <p:nvPr/>
        </p:nvSpPr>
        <p:spPr>
          <a:xfrm>
            <a:off x="0" y="3893252"/>
            <a:ext cx="9155400" cy="572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0" y="2521653"/>
            <a:ext cx="9155400" cy="118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5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5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Outline</a:t>
            </a:r>
            <a:endParaRPr b="1"/>
          </a:p>
        </p:txBody>
      </p:sp>
      <p:sp>
        <p:nvSpPr>
          <p:cNvPr id="420" name="Google Shape;420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What is ML – it is </a:t>
            </a:r>
            <a:r>
              <a:rPr lang="en" sz="2000" i="1" u="sng">
                <a:solidFill>
                  <a:schemeClr val="dk1"/>
                </a:solidFill>
              </a:rPr>
              <a:t>not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Empowering scientific research with ML tools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</a:t>
            </a:r>
            <a:r>
              <a:rPr lang="en" sz="2000" i="1" u="sng">
                <a:solidFill>
                  <a:schemeClr val="dk1"/>
                </a:solidFill>
              </a:rPr>
              <a:t>is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 – it thrives on science, past and future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Studying ML with a scientific perspective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Concluding remarks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21" name="Google Shape;42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4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might be the next frontier of AI?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“Superintelligence”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Agency, interaction with the environment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Robotics: real-world mechanics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Energetics: sustainable and efficient battery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Beyond the frontier…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Education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Fairness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Bias and control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Don’t necessarily chase the waves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next generation deserves everything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7" name="Google Shape;427;p46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Concluding remarks</a:t>
            </a:r>
            <a:endParaRPr b="1"/>
          </a:p>
        </p:txBody>
      </p:sp>
      <p:sp>
        <p:nvSpPr>
          <p:cNvPr id="428" name="Google Shape;42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429" name="Google Shape;429;p46"/>
          <p:cNvSpPr/>
          <p:nvPr/>
        </p:nvSpPr>
        <p:spPr>
          <a:xfrm>
            <a:off x="194575" y="3442475"/>
            <a:ext cx="7647900" cy="129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435" name="Google Shape;435;p47"/>
          <p:cNvSpPr txBox="1">
            <a:spLocks noGrp="1"/>
          </p:cNvSpPr>
          <p:nvPr>
            <p:ph type="ctrTitle" idx="4294967295"/>
          </p:nvPr>
        </p:nvSpPr>
        <p:spPr>
          <a:xfrm>
            <a:off x="311700" y="1125575"/>
            <a:ext cx="8520600" cy="1677000"/>
          </a:xfrm>
          <a:prstGeom prst="rect">
            <a:avLst/>
          </a:prstGeom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/>
              <a:t>Thank you!</a:t>
            </a:r>
            <a:endParaRPr sz="3300" b="1"/>
          </a:p>
        </p:txBody>
      </p:sp>
      <p:sp>
        <p:nvSpPr>
          <p:cNvPr id="436" name="Google Shape;436;p47"/>
          <p:cNvSpPr txBox="1">
            <a:spLocks noGrp="1"/>
          </p:cNvSpPr>
          <p:nvPr>
            <p:ph type="subTitle" idx="4294967295"/>
          </p:nvPr>
        </p:nvSpPr>
        <p:spPr>
          <a:xfrm>
            <a:off x="311700" y="3062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Any questions?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40300" y="1152475"/>
            <a:ext cx="295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Target: y = 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Input: x = 1.5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Model: y = xθ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Learn the parameter: θ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Optimize for the solution:</a:t>
            </a:r>
            <a:endParaRPr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θ=3 ❌</a:t>
            </a:r>
            <a:endParaRPr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θ=2 ✅</a:t>
            </a:r>
            <a:endParaRPr>
              <a:solidFill>
                <a:schemeClr val="dk1"/>
              </a:solidFill>
            </a:endParaRPr>
          </a:p>
          <a:p>
            <a:pPr marL="137160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θ=1 ❌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0" y="2926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Machine learning (ML) — what do we mean by “learning”?</a:t>
            </a:r>
            <a:endParaRPr b="1"/>
          </a:p>
        </p:txBody>
      </p:sp>
      <p:sp>
        <p:nvSpPr>
          <p:cNvPr id="78" name="Google Shape;78;p16"/>
          <p:cNvSpPr/>
          <p:nvPr/>
        </p:nvSpPr>
        <p:spPr>
          <a:xfrm>
            <a:off x="424900" y="2450375"/>
            <a:ext cx="2735400" cy="22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07575"/>
            <a:ext cx="3838400" cy="3706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6"/>
          <p:cNvGrpSpPr/>
          <p:nvPr/>
        </p:nvGrpSpPr>
        <p:grpSpPr>
          <a:xfrm>
            <a:off x="4447900" y="955689"/>
            <a:ext cx="4136225" cy="4055225"/>
            <a:chOff x="4447900" y="936425"/>
            <a:chExt cx="4136225" cy="4055225"/>
          </a:xfrm>
        </p:grpSpPr>
        <p:sp>
          <p:nvSpPr>
            <p:cNvPr id="81" name="Google Shape;81;p16"/>
            <p:cNvSpPr/>
            <p:nvPr/>
          </p:nvSpPr>
          <p:spPr>
            <a:xfrm>
              <a:off x="4497525" y="936425"/>
              <a:ext cx="4086600" cy="1273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4447900" y="3477550"/>
              <a:ext cx="4086600" cy="1514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rgbClr val="EAD1D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is science, if one may ask?</a:t>
            </a:r>
            <a:endParaRPr b="1"/>
          </a:p>
        </p:txBody>
      </p:sp>
      <p:sp>
        <p:nvSpPr>
          <p:cNvPr id="88" name="Google Shape;88;p17"/>
          <p:cNvSpPr txBox="1"/>
          <p:nvPr/>
        </p:nvSpPr>
        <p:spPr>
          <a:xfrm>
            <a:off x="240938" y="1425275"/>
            <a:ext cx="4536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“In science, if you know what you are doing, you should not be doing it.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 engineering, if you do not know what you are doing, you should not be doing it.”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– R. Hamming </a:t>
            </a:r>
            <a:r>
              <a:rPr lang="en">
                <a:solidFill>
                  <a:schemeClr val="dk1"/>
                </a:solidFill>
              </a:rPr>
              <a:t>(1915-1998)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725" y="1272875"/>
            <a:ext cx="4187824" cy="23556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4724388" y="3680925"/>
            <a:ext cx="42960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When would AI come into play?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Does AI follow the scientific method?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3893252"/>
            <a:ext cx="9155400" cy="572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0" y="2521653"/>
            <a:ext cx="9155400" cy="118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Outline</a:t>
            </a:r>
            <a:endParaRPr b="1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What is AI – it is </a:t>
            </a:r>
            <a:r>
              <a:rPr lang="en" sz="2000" i="1" u="sng">
                <a:solidFill>
                  <a:schemeClr val="dk1"/>
                </a:solidFill>
              </a:rPr>
              <a:t>not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Empowering scientific research with AI tools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AI </a:t>
            </a:r>
            <a:r>
              <a:rPr lang="en" sz="2000" i="1" u="sng">
                <a:solidFill>
                  <a:schemeClr val="dk1"/>
                </a:solidFill>
              </a:rPr>
              <a:t>is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 – it thrives on science, past and future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Studying AI with a scientific perspective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Concluding remarks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0" y="3893252"/>
            <a:ext cx="9155400" cy="572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0" y="2521653"/>
            <a:ext cx="9155400" cy="1184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0" y="1140421"/>
            <a:ext cx="9155400" cy="1184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Outline</a:t>
            </a:r>
            <a:endParaRPr b="1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What is ML – it is </a:t>
            </a:r>
            <a:r>
              <a:rPr lang="en" sz="2000" i="1" u="sng">
                <a:solidFill>
                  <a:schemeClr val="dk1"/>
                </a:solidFill>
              </a:rPr>
              <a:t>not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Empowering scientific research with ML tools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ML </a:t>
            </a:r>
            <a:r>
              <a:rPr lang="en" sz="2000" i="1" u="sng">
                <a:solidFill>
                  <a:schemeClr val="dk1"/>
                </a:solidFill>
              </a:rPr>
              <a:t>is</a:t>
            </a:r>
            <a:r>
              <a:rPr lang="en" sz="2000" i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science – it thrives on science, past and future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Studying ML with a scientific perspective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Concluding remarks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Machine learning (ML) 101</a:t>
            </a:r>
            <a:endParaRPr b="1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 (</a:t>
            </a:r>
            <a:r>
              <a:rPr lang="en" i="1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) → ‘model’ (</a:t>
            </a:r>
            <a:r>
              <a:rPr lang="en" i="1">
                <a:solidFill>
                  <a:schemeClr val="dk1"/>
                </a:solidFill>
              </a:rPr>
              <a:t>f</a:t>
            </a:r>
            <a:r>
              <a:rPr lang="en">
                <a:solidFill>
                  <a:schemeClr val="dk1"/>
                </a:solidFill>
              </a:rPr>
              <a:t>) → learning (update </a:t>
            </a:r>
            <a:r>
              <a:rPr lang="en" i="1">
                <a:solidFill>
                  <a:schemeClr val="dk1"/>
                </a:solidFill>
              </a:rPr>
              <a:t>θ</a:t>
            </a:r>
            <a:r>
              <a:rPr lang="en">
                <a:solidFill>
                  <a:schemeClr val="dk1"/>
                </a:solidFill>
              </a:rPr>
              <a:t> with respect to </a:t>
            </a:r>
            <a:r>
              <a:rPr lang="en" i="1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) → prediction (</a:t>
            </a:r>
            <a:r>
              <a:rPr lang="en" i="1">
                <a:solidFill>
                  <a:schemeClr val="dk1"/>
                </a:solidFill>
              </a:rPr>
              <a:t>y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86100" cy="3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 me abstract level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Making prediction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Defining the objective to optimize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Learning the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4807500" y="1228675"/>
            <a:ext cx="3986100" cy="3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Give me concrete example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Linear model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Penalized mean square error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Analytically solve for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21" name="Google Shape;121;p20"/>
          <p:cNvGrpSpPr/>
          <p:nvPr/>
        </p:nvGrpSpPr>
        <p:grpSpPr>
          <a:xfrm>
            <a:off x="1068525" y="2205850"/>
            <a:ext cx="1901042" cy="2237367"/>
            <a:chOff x="1068525" y="2205850"/>
            <a:chExt cx="1901042" cy="2237367"/>
          </a:xfrm>
        </p:grpSpPr>
        <p:pic>
          <p:nvPicPr>
            <p:cNvPr id="122" name="Google Shape;122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8525" y="2205850"/>
              <a:ext cx="1451425" cy="319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8525" y="3181274"/>
              <a:ext cx="1179560" cy="31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74518" y="4159155"/>
              <a:ext cx="1895050" cy="2840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20"/>
          <p:cNvGrpSpPr/>
          <p:nvPr/>
        </p:nvGrpSpPr>
        <p:grpSpPr>
          <a:xfrm>
            <a:off x="5404400" y="2205850"/>
            <a:ext cx="2557926" cy="2234900"/>
            <a:chOff x="5404400" y="2205850"/>
            <a:chExt cx="2557926" cy="2234900"/>
          </a:xfrm>
        </p:grpSpPr>
        <p:pic>
          <p:nvPicPr>
            <p:cNvPr id="126" name="Google Shape;126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04400" y="2205850"/>
              <a:ext cx="1595637" cy="31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404400" y="4156675"/>
              <a:ext cx="2550280" cy="284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12050" y="3085975"/>
              <a:ext cx="2550276" cy="5119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9" name="Google Shape;12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5377" y="1777850"/>
            <a:ext cx="3378324" cy="27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/>
          <p:nvPr/>
        </p:nvSpPr>
        <p:spPr>
          <a:xfrm>
            <a:off x="1966850" y="745525"/>
            <a:ext cx="5056800" cy="40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959900" y="1228675"/>
            <a:ext cx="3986100" cy="3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Specifics of deep network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Activation of hidden units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Defining the objective to optimize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Learning the parameters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0" y="-3399"/>
            <a:ext cx="91440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ML 102 – case study to go </a:t>
            </a:r>
            <a:r>
              <a:rPr lang="en" b="1" i="1"/>
              <a:t>deeper</a:t>
            </a:r>
            <a:endParaRPr b="1" i="1"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data (</a:t>
            </a:r>
            <a:r>
              <a:rPr lang="en" i="1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) → ‘model’ (</a:t>
            </a:r>
            <a:r>
              <a:rPr lang="en" i="1">
                <a:solidFill>
                  <a:schemeClr val="dk1"/>
                </a:solidFill>
              </a:rPr>
              <a:t>F</a:t>
            </a:r>
            <a:r>
              <a:rPr lang="en">
                <a:solidFill>
                  <a:schemeClr val="dk1"/>
                </a:solidFill>
              </a:rPr>
              <a:t>) → learning (update </a:t>
            </a:r>
            <a:r>
              <a:rPr lang="en" i="1">
                <a:solidFill>
                  <a:schemeClr val="dk1"/>
                </a:solidFill>
              </a:rPr>
              <a:t>θ</a:t>
            </a:r>
            <a:r>
              <a:rPr lang="en">
                <a:solidFill>
                  <a:schemeClr val="dk1"/>
                </a:solidFill>
              </a:rPr>
              <a:t> with respect to </a:t>
            </a:r>
            <a:r>
              <a:rPr lang="en" i="1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) → prediction (</a:t>
            </a:r>
            <a:r>
              <a:rPr lang="en" i="1">
                <a:solidFill>
                  <a:schemeClr val="dk1"/>
                </a:solidFill>
              </a:rPr>
              <a:t>y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86100" cy="3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Schematics of deep network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40" name="Google Shape;140;p21"/>
          <p:cNvGrpSpPr/>
          <p:nvPr/>
        </p:nvGrpSpPr>
        <p:grpSpPr>
          <a:xfrm>
            <a:off x="5132423" y="2205649"/>
            <a:ext cx="3004501" cy="2377601"/>
            <a:chOff x="484223" y="2205649"/>
            <a:chExt cx="3004501" cy="2377601"/>
          </a:xfrm>
        </p:grpSpPr>
        <p:pic>
          <p:nvPicPr>
            <p:cNvPr id="141" name="Google Shape;14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224" y="2205649"/>
              <a:ext cx="3004501" cy="33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223" y="3097050"/>
              <a:ext cx="1550050" cy="52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4225" y="4056825"/>
              <a:ext cx="1886850" cy="526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oogle Shape;144;p21"/>
          <p:cNvGrpSpPr/>
          <p:nvPr/>
        </p:nvGrpSpPr>
        <p:grpSpPr>
          <a:xfrm>
            <a:off x="179575" y="1916325"/>
            <a:ext cx="4154538" cy="2304427"/>
            <a:chOff x="179575" y="1916325"/>
            <a:chExt cx="4154538" cy="2304427"/>
          </a:xfrm>
        </p:grpSpPr>
        <p:grpSp>
          <p:nvGrpSpPr>
            <p:cNvPr id="145" name="Google Shape;145;p21"/>
            <p:cNvGrpSpPr/>
            <p:nvPr/>
          </p:nvGrpSpPr>
          <p:grpSpPr>
            <a:xfrm>
              <a:off x="179575" y="1916325"/>
              <a:ext cx="4154538" cy="2304427"/>
              <a:chOff x="4675375" y="1916325"/>
              <a:chExt cx="4154538" cy="2304427"/>
            </a:xfrm>
          </p:grpSpPr>
          <p:pic>
            <p:nvPicPr>
              <p:cNvPr id="146" name="Google Shape;146;p2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771187" y="2229901"/>
                <a:ext cx="4058726" cy="1990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Google Shape;147;p21"/>
              <p:cNvPicPr preferRelativeResize="0"/>
              <p:nvPr/>
            </p:nvPicPr>
            <p:blipFill rotWithShape="1">
              <a:blip r:embed="rId7">
                <a:alphaModFix/>
              </a:blip>
              <a:srcRect r="84775"/>
              <a:stretch/>
            </p:blipFill>
            <p:spPr>
              <a:xfrm>
                <a:off x="4675375" y="2092450"/>
                <a:ext cx="261575" cy="490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21"/>
              <p:cNvPicPr preferRelativeResize="0"/>
              <p:nvPr/>
            </p:nvPicPr>
            <p:blipFill rotWithShape="1">
              <a:blip r:embed="rId8">
                <a:alphaModFix/>
              </a:blip>
              <a:srcRect r="73196"/>
              <a:stretch/>
            </p:blipFill>
            <p:spPr>
              <a:xfrm>
                <a:off x="5424224" y="2246600"/>
                <a:ext cx="413850" cy="285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21"/>
              <p:cNvPicPr preferRelativeResize="0"/>
              <p:nvPr/>
            </p:nvPicPr>
            <p:blipFill rotWithShape="1">
              <a:blip r:embed="rId8">
                <a:alphaModFix/>
              </a:blip>
              <a:srcRect l="38016" r="35178"/>
              <a:stretch/>
            </p:blipFill>
            <p:spPr>
              <a:xfrm>
                <a:off x="6592754" y="2246600"/>
                <a:ext cx="413850" cy="285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21"/>
              <p:cNvPicPr preferRelativeResize="0"/>
              <p:nvPr/>
            </p:nvPicPr>
            <p:blipFill rotWithShape="1">
              <a:blip r:embed="rId8">
                <a:alphaModFix/>
              </a:blip>
              <a:srcRect l="73196"/>
              <a:stretch/>
            </p:blipFill>
            <p:spPr>
              <a:xfrm>
                <a:off x="7698252" y="2246600"/>
                <a:ext cx="413850" cy="2851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" name="Google Shape;151;p21"/>
              <p:cNvPicPr preferRelativeResize="0"/>
              <p:nvPr/>
            </p:nvPicPr>
            <p:blipFill rotWithShape="1">
              <a:blip r:embed="rId9">
                <a:alphaModFix/>
              </a:blip>
              <a:srcRect r="62816"/>
              <a:stretch/>
            </p:blipFill>
            <p:spPr>
              <a:xfrm>
                <a:off x="6044599" y="1916325"/>
                <a:ext cx="313073" cy="330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Google Shape;152;p21"/>
              <p:cNvPicPr preferRelativeResize="0"/>
              <p:nvPr/>
            </p:nvPicPr>
            <p:blipFill rotWithShape="1">
              <a:blip r:embed="rId9">
                <a:alphaModFix/>
              </a:blip>
              <a:srcRect l="58143"/>
              <a:stretch/>
            </p:blipFill>
            <p:spPr>
              <a:xfrm>
                <a:off x="7143751" y="1916325"/>
                <a:ext cx="352425" cy="330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3" name="Google Shape;153;p21"/>
            <p:cNvPicPr preferRelativeResize="0"/>
            <p:nvPr/>
          </p:nvPicPr>
          <p:blipFill rotWithShape="1">
            <a:blip r:embed="rId4">
              <a:alphaModFix/>
            </a:blip>
            <a:srcRect l="50901" t="24104" r="40438" b="13675"/>
            <a:stretch/>
          </p:blipFill>
          <p:spPr>
            <a:xfrm>
              <a:off x="3916800" y="2296750"/>
              <a:ext cx="198851" cy="485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6342" y="4371172"/>
            <a:ext cx="3004499" cy="29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1613</Words>
  <Application>Microsoft Office PowerPoint</Application>
  <PresentationFormat>如螢幕大小 (16:9)</PresentationFormat>
  <Paragraphs>285</Paragraphs>
  <Slides>35</Slides>
  <Notes>35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Simple Light</vt:lpstr>
      <vt:lpstr>The role of fundamental science in the new era of AI</vt:lpstr>
      <vt:lpstr>A quick survey…</vt:lpstr>
      <vt:lpstr>What do we mean by AI?</vt:lpstr>
      <vt:lpstr>Machine learning (ML) — what do we mean by “learning”?</vt:lpstr>
      <vt:lpstr>What is science, if one may ask?</vt:lpstr>
      <vt:lpstr>Outline</vt:lpstr>
      <vt:lpstr>Outline</vt:lpstr>
      <vt:lpstr>Machine learning (ML) 101</vt:lpstr>
      <vt:lpstr>ML 102 – case study to go deeper</vt:lpstr>
      <vt:lpstr>Recipe of “success”</vt:lpstr>
      <vt:lpstr>ML challenges scientific research, in some sense</vt:lpstr>
      <vt:lpstr>Would science be left out if not joining? An existential crisis?</vt:lpstr>
      <vt:lpstr>ML application to scientific research</vt:lpstr>
      <vt:lpstr>Application case 1: Alphafold</vt:lpstr>
      <vt:lpstr>Application case 2: Behavioral tracking</vt:lpstr>
      <vt:lpstr>Application case 3: Black hole reconstruction</vt:lpstr>
      <vt:lpstr>Application case 4: ‘Science-constrained’ models</vt:lpstr>
      <vt:lpstr>Intermediate summary</vt:lpstr>
      <vt:lpstr>Outline</vt:lpstr>
      <vt:lpstr>ML is rooted in science</vt:lpstr>
      <vt:lpstr>Short divergent for my scientific hero – Hopfield</vt:lpstr>
      <vt:lpstr>High-level idea of the Hopfield network</vt:lpstr>
      <vt:lpstr>Profound implications of the Hopfield network </vt:lpstr>
      <vt:lpstr>An intricate integration of scientific disciplines </vt:lpstr>
      <vt:lpstr>Back to modern machine learning – deep learning</vt:lpstr>
      <vt:lpstr>Scientific study of ML</vt:lpstr>
      <vt:lpstr>“Neuro-AI”</vt:lpstr>
      <vt:lpstr>Statistical mechanics of deep learning</vt:lpstr>
      <vt:lpstr>Physical implementation of computation</vt:lpstr>
      <vt:lpstr>Intermediate summary</vt:lpstr>
      <vt:lpstr>Revisiting the question</vt:lpstr>
      <vt:lpstr>Talk is cheap. Show me the code!</vt:lpstr>
      <vt:lpstr>Outline</vt:lpstr>
      <vt:lpstr>Concluding remarks</vt:lpstr>
      <vt:lpstr> 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fundamental science in the new era of AI</dc:title>
  <dc:creator>user</dc:creator>
  <cp:lastModifiedBy>user</cp:lastModifiedBy>
  <cp:revision>3</cp:revision>
  <dcterms:modified xsi:type="dcterms:W3CDTF">2025-01-08T04:09:14Z</dcterms:modified>
</cp:coreProperties>
</file>